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3"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8" r:id="rId23"/>
    <p:sldId id="277"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86" d="100"/>
          <a:sy n="86" d="100"/>
        </p:scale>
        <p:origin x="55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E4E0A74C-2D6E-4E95-BBDE-9437B92495A7}" type="datetimeFigureOut">
              <a:rPr lang="en-GB" smtClean="0"/>
              <a:t>25/09/2022</a:t>
            </a:fld>
            <a:endParaRPr lang="en-GB"/>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GB"/>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AD4490C-4888-4A71-8710-5FB8B644E1E8}" type="slidenum">
              <a:rPr lang="en-GB" smtClean="0"/>
              <a:t>‹#›</a:t>
            </a:fld>
            <a:endParaRPr lang="en-GB"/>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7887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E0A74C-2D6E-4E95-BBDE-9437B92495A7}"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3999649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E0A74C-2D6E-4E95-BBDE-9437B92495A7}"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359926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E0A74C-2D6E-4E95-BBDE-9437B92495A7}"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D4490C-4888-4A71-8710-5FB8B644E1E8}" type="slidenum">
              <a:rPr lang="en-GB" smtClean="0"/>
              <a:t>‹#›</a:t>
            </a:fld>
            <a:endParaRPr lang="en-GB"/>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70621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E0A74C-2D6E-4E95-BBDE-9437B92495A7}"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2805232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4E0A74C-2D6E-4E95-BBDE-9437B92495A7}" type="datetimeFigureOut">
              <a:rPr lang="en-GB" smtClean="0"/>
              <a:t>25/09/2022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132474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4E0A74C-2D6E-4E95-BBDE-9437B92495A7}" type="datetimeFigureOut">
              <a:rPr lang="en-GB" smtClean="0"/>
              <a:t>25/09/2022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2240884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E0A74C-2D6E-4E95-BBDE-9437B92495A7}"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236544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E0A74C-2D6E-4E95-BBDE-9437B92495A7}"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3823872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E0A74C-2D6E-4E95-BBDE-9437B92495A7}"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386236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E0A74C-2D6E-4E95-BBDE-9437B92495A7}"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60443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E0A74C-2D6E-4E95-BBDE-9437B92495A7}" type="datetimeFigureOut">
              <a:rPr lang="en-GB" smtClean="0"/>
              <a:t>25/09/2022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153719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E0A74C-2D6E-4E95-BBDE-9437B92495A7}"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17193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E0A74C-2D6E-4E95-BBDE-9437B92495A7}" type="datetimeFigureOut">
              <a:rPr lang="en-GB" smtClean="0"/>
              <a:t>25/09/2022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1089315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E0A74C-2D6E-4E95-BBDE-9437B92495A7}" type="datetimeFigureOut">
              <a:rPr lang="en-GB" smtClean="0"/>
              <a:t>25/09/2022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3101516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E0A74C-2D6E-4E95-BBDE-9437B92495A7}" type="datetimeFigureOut">
              <a:rPr lang="en-GB" smtClean="0"/>
              <a:t>25/09/2022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4201923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E0A74C-2D6E-4E95-BBDE-9437B92495A7}"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185837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E0A74C-2D6E-4E95-BBDE-9437B92495A7}" type="datetimeFigureOut">
              <a:rPr lang="en-GB" smtClean="0"/>
              <a:t>25/09/2022</a:t>
            </a:fld>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4490C-4888-4A71-8710-5FB8B644E1E8}" type="slidenum">
              <a:rPr lang="en-GB" smtClean="0"/>
              <a:t>‹#›</a:t>
            </a:fld>
            <a:endParaRPr lang="en-GB"/>
          </a:p>
        </p:txBody>
      </p:sp>
    </p:spTree>
    <p:extLst>
      <p:ext uri="{BB962C8B-B14F-4D97-AF65-F5344CB8AC3E}">
        <p14:creationId xmlns:p14="http://schemas.microsoft.com/office/powerpoint/2010/main" val="1768769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E4E0A74C-2D6E-4E95-BBDE-9437B92495A7}" type="datetimeFigureOut">
              <a:rPr lang="en-GB" smtClean="0"/>
              <a:t>25/09/2022</a:t>
            </a:fld>
            <a:endParaRPr lang="en-GB"/>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GB"/>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AD4490C-4888-4A71-8710-5FB8B644E1E8}" type="slidenum">
              <a:rPr lang="en-GB" smtClean="0"/>
              <a:t>‹#›</a:t>
            </a:fld>
            <a:endParaRPr lang="en-GB"/>
          </a:p>
        </p:txBody>
      </p:sp>
    </p:spTree>
    <p:extLst>
      <p:ext uri="{BB962C8B-B14F-4D97-AF65-F5344CB8AC3E}">
        <p14:creationId xmlns:p14="http://schemas.microsoft.com/office/powerpoint/2010/main" val="1341006398"/>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 id="2147484187" r:id="rId14"/>
    <p:sldLayoutId id="2147484188" r:id="rId15"/>
    <p:sldLayoutId id="2147484189" r:id="rId16"/>
    <p:sldLayoutId id="2147484190" r:id="rId17"/>
    <p:sldLayoutId id="2147484191"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en.wikipedia.org/wiki/Shawl" TargetMode="External"/><Relationship Id="rId7" Type="http://schemas.openxmlformats.org/officeDocument/2006/relationships/hyperlink" Target="https://en.wikipedia.org/wiki/Gozo" TargetMode="External"/><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hyperlink" Target="https://en.wikipedia.org/wiki/Malta" TargetMode="External"/><Relationship Id="rId11" Type="http://schemas.openxmlformats.org/officeDocument/2006/relationships/image" Target="../media/image21.png"/><Relationship Id="rId5" Type="http://schemas.openxmlformats.org/officeDocument/2006/relationships/hyperlink" Target="https://en.wikipedia.org/wiki/Mediterranean" TargetMode="External"/><Relationship Id="rId10" Type="http://schemas.openxmlformats.org/officeDocument/2006/relationships/image" Target="../media/image20.emf"/><Relationship Id="rId4" Type="http://schemas.openxmlformats.org/officeDocument/2006/relationships/hyperlink" Target="https://en.wikipedia.org/wiki/Cloak" TargetMode="Externa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hyperlink" Target="mailto:eva.bogdanovic1@gmail.com" TargetMode="External"/><Relationship Id="rId4" Type="http://schemas.openxmlformats.org/officeDocument/2006/relationships/hyperlink" Target="mailto:ivanaburick@gmail.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2815AF-076D-786C-FFE0-B89C7A04DD99}"/>
              </a:ext>
            </a:extLst>
          </p:cNvPr>
          <p:cNvSpPr txBox="1"/>
          <p:nvPr/>
        </p:nvSpPr>
        <p:spPr>
          <a:xfrm>
            <a:off x="2645169" y="2254126"/>
            <a:ext cx="7363449" cy="923330"/>
          </a:xfrm>
          <a:prstGeom prst="rect">
            <a:avLst/>
          </a:prstGeom>
          <a:noFill/>
        </p:spPr>
        <p:txBody>
          <a:bodyPr wrap="square">
            <a:spAutoFit/>
          </a:bodyPr>
          <a:lstStyle/>
          <a:p>
            <a:r>
              <a:rPr lang="en-GB" sz="5400" b="1" dirty="0"/>
              <a:t>Mysterious doors</a:t>
            </a:r>
            <a:endParaRPr lang="en-GB" sz="5400" dirty="0"/>
          </a:p>
        </p:txBody>
      </p:sp>
      <p:sp>
        <p:nvSpPr>
          <p:cNvPr id="8" name="TextBox 7">
            <a:extLst>
              <a:ext uri="{FF2B5EF4-FFF2-40B4-BE49-F238E27FC236}">
                <a16:creationId xmlns:a16="http://schemas.microsoft.com/office/drawing/2014/main" id="{30CA6E1D-B724-7706-D834-49E424112963}"/>
              </a:ext>
            </a:extLst>
          </p:cNvPr>
          <p:cNvSpPr txBox="1"/>
          <p:nvPr/>
        </p:nvSpPr>
        <p:spPr>
          <a:xfrm>
            <a:off x="4852675" y="4764045"/>
            <a:ext cx="6134100" cy="1200329"/>
          </a:xfrm>
          <a:prstGeom prst="rect">
            <a:avLst/>
          </a:prstGeom>
          <a:noFill/>
        </p:spPr>
        <p:txBody>
          <a:bodyPr wrap="square">
            <a:spAutoFit/>
          </a:bodyPr>
          <a:lstStyle/>
          <a:p>
            <a:r>
              <a:rPr lang="en-GB" dirty="0"/>
              <a:t>WORKSHOP</a:t>
            </a:r>
          </a:p>
          <a:p>
            <a:r>
              <a:rPr lang="en-GB" dirty="0"/>
              <a:t>BY IVANA BURIĆ KURTOVIĆ AND EVA BOGDANOVIĆ</a:t>
            </a:r>
          </a:p>
          <a:p>
            <a:r>
              <a:rPr lang="en-GB" dirty="0"/>
              <a:t>11</a:t>
            </a:r>
            <a:r>
              <a:rPr lang="en-GB" baseline="30000" dirty="0"/>
              <a:t>TH</a:t>
            </a:r>
            <a:r>
              <a:rPr lang="en-GB" dirty="0"/>
              <a:t> ELT MALTA CONFERENCE 2022</a:t>
            </a:r>
          </a:p>
          <a:p>
            <a:endParaRPr lang="en-GB" dirty="0"/>
          </a:p>
        </p:txBody>
      </p:sp>
      <p:sp>
        <p:nvSpPr>
          <p:cNvPr id="9" name="Star: 6 Points 8">
            <a:extLst>
              <a:ext uri="{FF2B5EF4-FFF2-40B4-BE49-F238E27FC236}">
                <a16:creationId xmlns:a16="http://schemas.microsoft.com/office/drawing/2014/main" id="{FDF843FD-F801-7ADE-F7E2-4EDC41D8E460}"/>
              </a:ext>
            </a:extLst>
          </p:cNvPr>
          <p:cNvSpPr/>
          <p:nvPr/>
        </p:nvSpPr>
        <p:spPr>
          <a:xfrm>
            <a:off x="3661571" y="5087983"/>
            <a:ext cx="581025" cy="55245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0" name="Star: 7 Points 9">
            <a:extLst>
              <a:ext uri="{FF2B5EF4-FFF2-40B4-BE49-F238E27FC236}">
                <a16:creationId xmlns:a16="http://schemas.microsoft.com/office/drawing/2014/main" id="{161F47B2-B537-1C77-BC5E-92B18301F3F8}"/>
              </a:ext>
            </a:extLst>
          </p:cNvPr>
          <p:cNvSpPr/>
          <p:nvPr/>
        </p:nvSpPr>
        <p:spPr>
          <a:xfrm>
            <a:off x="2912589" y="5021308"/>
            <a:ext cx="723900" cy="619125"/>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DA51D742-EAE6-5E6A-2CEC-522971926E5E}"/>
              </a:ext>
            </a:extLst>
          </p:cNvPr>
          <p:cNvPicPr>
            <a:picLocks noChangeAspect="1"/>
          </p:cNvPicPr>
          <p:nvPr/>
        </p:nvPicPr>
        <p:blipFill>
          <a:blip r:embed="rId2"/>
          <a:stretch>
            <a:fillRect/>
          </a:stretch>
        </p:blipFill>
        <p:spPr>
          <a:xfrm>
            <a:off x="7977057" y="247648"/>
            <a:ext cx="3009718" cy="4012957"/>
          </a:xfrm>
          <a:prstGeom prst="rect">
            <a:avLst/>
          </a:prstGeom>
        </p:spPr>
      </p:pic>
      <p:pic>
        <p:nvPicPr>
          <p:cNvPr id="13" name="Picture 12">
            <a:extLst>
              <a:ext uri="{FF2B5EF4-FFF2-40B4-BE49-F238E27FC236}">
                <a16:creationId xmlns:a16="http://schemas.microsoft.com/office/drawing/2014/main" id="{D1818EB0-02B0-1226-C301-FD9F08832463}"/>
              </a:ext>
            </a:extLst>
          </p:cNvPr>
          <p:cNvPicPr>
            <a:picLocks noChangeAspect="1"/>
          </p:cNvPicPr>
          <p:nvPr/>
        </p:nvPicPr>
        <p:blipFill>
          <a:blip r:embed="rId3"/>
          <a:stretch>
            <a:fillRect/>
          </a:stretch>
        </p:blipFill>
        <p:spPr>
          <a:xfrm>
            <a:off x="0" y="422032"/>
            <a:ext cx="2506888" cy="4086225"/>
          </a:xfrm>
          <a:prstGeom prst="rect">
            <a:avLst/>
          </a:prstGeom>
        </p:spPr>
      </p:pic>
    </p:spTree>
    <p:extLst>
      <p:ext uri="{BB962C8B-B14F-4D97-AF65-F5344CB8AC3E}">
        <p14:creationId xmlns:p14="http://schemas.microsoft.com/office/powerpoint/2010/main" val="3430758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4E38FE-3360-33F8-8736-2367F5C48C62}"/>
              </a:ext>
            </a:extLst>
          </p:cNvPr>
          <p:cNvSpPr>
            <a:spLocks noGrp="1"/>
          </p:cNvSpPr>
          <p:nvPr>
            <p:ph idx="1"/>
          </p:nvPr>
        </p:nvSpPr>
        <p:spPr>
          <a:xfrm>
            <a:off x="4805362" y="5572125"/>
            <a:ext cx="3262313" cy="812110"/>
          </a:xfrm>
        </p:spPr>
        <p:txBody>
          <a:bodyPr>
            <a:normAutofit/>
          </a:bodyPr>
          <a:lstStyle/>
          <a:p>
            <a:r>
              <a:rPr lang="en-GB" sz="2500" dirty="0"/>
              <a:t>AN OLD DOCUMENT</a:t>
            </a:r>
          </a:p>
        </p:txBody>
      </p:sp>
      <p:pic>
        <p:nvPicPr>
          <p:cNvPr id="4" name="Picture 3">
            <a:extLst>
              <a:ext uri="{FF2B5EF4-FFF2-40B4-BE49-F238E27FC236}">
                <a16:creationId xmlns:a16="http://schemas.microsoft.com/office/drawing/2014/main" id="{1EF057BE-37FF-FBFE-D8B0-261C523364F4}"/>
              </a:ext>
            </a:extLst>
          </p:cNvPr>
          <p:cNvPicPr>
            <a:picLocks noChangeAspect="1"/>
          </p:cNvPicPr>
          <p:nvPr/>
        </p:nvPicPr>
        <p:blipFill>
          <a:blip r:embed="rId2"/>
          <a:stretch>
            <a:fillRect/>
          </a:stretch>
        </p:blipFill>
        <p:spPr>
          <a:xfrm>
            <a:off x="2762711" y="680911"/>
            <a:ext cx="6666578" cy="4380438"/>
          </a:xfrm>
          <a:prstGeom prst="rect">
            <a:avLst/>
          </a:prstGeom>
        </p:spPr>
      </p:pic>
      <p:sp>
        <p:nvSpPr>
          <p:cNvPr id="6" name="TextBox 5">
            <a:extLst>
              <a:ext uri="{FF2B5EF4-FFF2-40B4-BE49-F238E27FC236}">
                <a16:creationId xmlns:a16="http://schemas.microsoft.com/office/drawing/2014/main" id="{32CC08EA-2DA5-D923-90F4-ECE6E46C33F3}"/>
              </a:ext>
            </a:extLst>
          </p:cNvPr>
          <p:cNvSpPr txBox="1"/>
          <p:nvPr/>
        </p:nvSpPr>
        <p:spPr>
          <a:xfrm>
            <a:off x="1362075" y="5162848"/>
            <a:ext cx="9763126" cy="307777"/>
          </a:xfrm>
          <a:prstGeom prst="rect">
            <a:avLst/>
          </a:prstGeom>
          <a:noFill/>
        </p:spPr>
        <p:txBody>
          <a:bodyPr wrap="square">
            <a:spAutoFit/>
          </a:bodyPr>
          <a:lstStyle/>
          <a:p>
            <a:r>
              <a:rPr lang="en-GB" sz="1400" kern="150" dirty="0">
                <a:effectLst/>
                <a:latin typeface="Times New Roman" panose="02020603050405020304" pitchFamily="18" charset="0"/>
                <a:ea typeface="SimSun" panose="02010600030101010101" pitchFamily="2" charset="-122"/>
                <a:cs typeface="Lucida Sans" panose="020B0602040502020204" pitchFamily="34" charset="0"/>
              </a:rPr>
              <a:t>Photo: The Treaty of Amiens doc. The Treaty of Amiens, signed and sealed – </a:t>
            </a:r>
            <a:r>
              <a:rPr lang="en-GB" sz="1400" kern="150" dirty="0" err="1">
                <a:effectLst/>
                <a:latin typeface="Times New Roman" panose="02020603050405020304" pitchFamily="18" charset="0"/>
                <a:ea typeface="SimSun" panose="02010600030101010101" pitchFamily="2" charset="-122"/>
                <a:cs typeface="Lucida Sans" panose="020B0602040502020204" pitchFamily="34" charset="0"/>
              </a:rPr>
              <a:t>Dorieo</a:t>
            </a:r>
            <a:r>
              <a:rPr lang="en-GB" sz="1400" kern="150" dirty="0">
                <a:effectLst/>
                <a:latin typeface="Times New Roman" panose="02020603050405020304" pitchFamily="18" charset="0"/>
                <a:ea typeface="SimSun" panose="02010600030101010101" pitchFamily="2" charset="-122"/>
                <a:cs typeface="Lucida Sans" panose="020B0602040502020204" pitchFamily="34" charset="0"/>
              </a:rPr>
              <a:t>, Wikimedia Commons (License CC-BY-SA 4.0)</a:t>
            </a:r>
          </a:p>
        </p:txBody>
      </p:sp>
    </p:spTree>
    <p:extLst>
      <p:ext uri="{BB962C8B-B14F-4D97-AF65-F5344CB8AC3E}">
        <p14:creationId xmlns:p14="http://schemas.microsoft.com/office/powerpoint/2010/main" val="1264581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FADE8C-4C33-3205-3B95-EAE8B79FDFF9}"/>
              </a:ext>
            </a:extLst>
          </p:cNvPr>
          <p:cNvSpPr>
            <a:spLocks noGrp="1"/>
          </p:cNvSpPr>
          <p:nvPr>
            <p:ph idx="1"/>
          </p:nvPr>
        </p:nvSpPr>
        <p:spPr>
          <a:xfrm>
            <a:off x="4800600" y="5718338"/>
            <a:ext cx="2209800" cy="602560"/>
          </a:xfrm>
        </p:spPr>
        <p:txBody>
          <a:bodyPr>
            <a:noAutofit/>
          </a:bodyPr>
          <a:lstStyle/>
          <a:p>
            <a:r>
              <a:rPr lang="en-GB" sz="2500" dirty="0"/>
              <a:t>GREEN DOOR</a:t>
            </a:r>
          </a:p>
        </p:txBody>
      </p:sp>
      <p:pic>
        <p:nvPicPr>
          <p:cNvPr id="4" name="Picture 3">
            <a:extLst>
              <a:ext uri="{FF2B5EF4-FFF2-40B4-BE49-F238E27FC236}">
                <a16:creationId xmlns:a16="http://schemas.microsoft.com/office/drawing/2014/main" id="{32C04CFB-4143-530D-1C52-6ACC27760FB6}"/>
              </a:ext>
            </a:extLst>
          </p:cNvPr>
          <p:cNvPicPr>
            <a:picLocks noChangeAspect="1"/>
          </p:cNvPicPr>
          <p:nvPr/>
        </p:nvPicPr>
        <p:blipFill>
          <a:blip r:embed="rId2"/>
          <a:stretch>
            <a:fillRect/>
          </a:stretch>
        </p:blipFill>
        <p:spPr>
          <a:xfrm>
            <a:off x="3035543" y="838382"/>
            <a:ext cx="6120914" cy="4590686"/>
          </a:xfrm>
          <a:prstGeom prst="rect">
            <a:avLst/>
          </a:prstGeom>
        </p:spPr>
      </p:pic>
    </p:spTree>
    <p:extLst>
      <p:ext uri="{BB962C8B-B14F-4D97-AF65-F5344CB8AC3E}">
        <p14:creationId xmlns:p14="http://schemas.microsoft.com/office/powerpoint/2010/main" val="3260526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F82F77-9A2B-0F81-E299-F35261D0E019}"/>
              </a:ext>
            </a:extLst>
          </p:cNvPr>
          <p:cNvSpPr>
            <a:spLocks noGrp="1"/>
          </p:cNvSpPr>
          <p:nvPr>
            <p:ph idx="1"/>
          </p:nvPr>
        </p:nvSpPr>
        <p:spPr>
          <a:xfrm>
            <a:off x="4410353" y="5739383"/>
            <a:ext cx="3371294" cy="523220"/>
          </a:xfrm>
        </p:spPr>
        <p:txBody>
          <a:bodyPr>
            <a:noAutofit/>
          </a:bodyPr>
          <a:lstStyle/>
          <a:p>
            <a:r>
              <a:rPr lang="en-GB" sz="2500" dirty="0"/>
              <a:t>A ROOM WITH PEOPLE</a:t>
            </a:r>
          </a:p>
        </p:txBody>
      </p:sp>
      <p:pic>
        <p:nvPicPr>
          <p:cNvPr id="4" name="Picture 3">
            <a:extLst>
              <a:ext uri="{FF2B5EF4-FFF2-40B4-BE49-F238E27FC236}">
                <a16:creationId xmlns:a16="http://schemas.microsoft.com/office/drawing/2014/main" id="{5D58DE9F-36C2-8E31-7FCB-BFC0D8E6DFA2}"/>
              </a:ext>
            </a:extLst>
          </p:cNvPr>
          <p:cNvPicPr>
            <a:picLocks noChangeAspect="1"/>
          </p:cNvPicPr>
          <p:nvPr/>
        </p:nvPicPr>
        <p:blipFill>
          <a:blip r:embed="rId2"/>
          <a:stretch>
            <a:fillRect/>
          </a:stretch>
        </p:blipFill>
        <p:spPr>
          <a:xfrm>
            <a:off x="2565647" y="258297"/>
            <a:ext cx="7194409" cy="4758056"/>
          </a:xfrm>
          <a:prstGeom prst="rect">
            <a:avLst/>
          </a:prstGeom>
        </p:spPr>
      </p:pic>
      <p:sp>
        <p:nvSpPr>
          <p:cNvPr id="6" name="TextBox 5">
            <a:extLst>
              <a:ext uri="{FF2B5EF4-FFF2-40B4-BE49-F238E27FC236}">
                <a16:creationId xmlns:a16="http://schemas.microsoft.com/office/drawing/2014/main" id="{EFF0DBA2-F3B3-50E6-D709-15D539254541}"/>
              </a:ext>
            </a:extLst>
          </p:cNvPr>
          <p:cNvSpPr txBox="1"/>
          <p:nvPr/>
        </p:nvSpPr>
        <p:spPr>
          <a:xfrm>
            <a:off x="14427" y="5116258"/>
            <a:ext cx="11683014" cy="523220"/>
          </a:xfrm>
          <a:prstGeom prst="rect">
            <a:avLst/>
          </a:prstGeom>
          <a:noFill/>
        </p:spPr>
        <p:txBody>
          <a:bodyPr wrap="square">
            <a:spAutoFit/>
          </a:bodyPr>
          <a:lstStyle/>
          <a:p>
            <a:pPr algn="ctr"/>
            <a:r>
              <a:rPr lang="en-GB" sz="1400" kern="150" dirty="0">
                <a:effectLst/>
                <a:latin typeface="Times New Roman" panose="02020603050405020304" pitchFamily="18" charset="0"/>
                <a:ea typeface="SimSun" panose="02010600030101010101" pitchFamily="2" charset="-122"/>
                <a:cs typeface="Lucida Sans" panose="020B0602040502020204" pitchFamily="34" charset="0"/>
              </a:rPr>
              <a:t>The Carnival Ball at the Palace, Malta, the Minuet by Frederic De </a:t>
            </a:r>
            <a:r>
              <a:rPr lang="en-GB" sz="1400" kern="150" dirty="0" err="1">
                <a:effectLst/>
                <a:latin typeface="Times New Roman" panose="02020603050405020304" pitchFamily="18" charset="0"/>
                <a:ea typeface="SimSun" panose="02010600030101010101" pitchFamily="2" charset="-122"/>
                <a:cs typeface="Lucida Sans" panose="020B0602040502020204" pitchFamily="34" charset="0"/>
              </a:rPr>
              <a:t>Haenen</a:t>
            </a:r>
            <a:r>
              <a:rPr lang="en-GB" sz="1400" kern="150" dirty="0">
                <a:effectLst/>
                <a:latin typeface="Times New Roman" panose="02020603050405020304" pitchFamily="18" charset="0"/>
                <a:ea typeface="SimSun" panose="02010600030101010101" pitchFamily="2" charset="-122"/>
                <a:cs typeface="Lucida Sans" panose="020B0602040502020204" pitchFamily="34" charset="0"/>
              </a:rPr>
              <a:t>, 1902 (detail) The Carnival Ball at the Palace, Malta, the Minuet. Illustration for The Graphic, 8 March 1902.</a:t>
            </a:r>
          </a:p>
        </p:txBody>
      </p:sp>
    </p:spTree>
    <p:extLst>
      <p:ext uri="{BB962C8B-B14F-4D97-AF65-F5344CB8AC3E}">
        <p14:creationId xmlns:p14="http://schemas.microsoft.com/office/powerpoint/2010/main" val="2091071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2310-50F6-5BDF-E6FE-953C4BE1A130}"/>
              </a:ext>
            </a:extLst>
          </p:cNvPr>
          <p:cNvSpPr>
            <a:spLocks noGrp="1"/>
          </p:cNvSpPr>
          <p:nvPr>
            <p:ph type="title"/>
          </p:nvPr>
        </p:nvSpPr>
        <p:spPr>
          <a:xfrm>
            <a:off x="623657" y="2277035"/>
            <a:ext cx="10396882" cy="1151965"/>
          </a:xfrm>
        </p:spPr>
        <p:txBody>
          <a:bodyPr>
            <a:noAutofit/>
          </a:bodyPr>
          <a:lstStyle/>
          <a:p>
            <a:r>
              <a:rPr lang="en-GB" sz="2200" b="1" kern="150" cap="none" dirty="0">
                <a:effectLst/>
                <a:latin typeface="Times New Roman" panose="02020603050405020304" pitchFamily="18" charset="0"/>
                <a:ea typeface="SimSun" panose="02010600030101010101" pitchFamily="2" charset="-122"/>
                <a:cs typeface="Lucida Sans" panose="020B0602040502020204" pitchFamily="34" charset="0"/>
              </a:rPr>
              <a:t>Conversation taking place at the Carnival Ball, Valetta, 1902:</a:t>
            </a:r>
            <a:b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br>
            <a:r>
              <a:rPr lang="en-GB" sz="2200" b="1" kern="150" cap="none" dirty="0">
                <a:effectLst/>
                <a:latin typeface="Times New Roman" panose="02020603050405020304" pitchFamily="18" charset="0"/>
                <a:ea typeface="SimSun" panose="02010600030101010101" pitchFamily="2" charset="-122"/>
                <a:cs typeface="Lucida Sans" panose="020B0602040502020204" pitchFamily="34" charset="0"/>
              </a:rPr>
              <a:t> </a:t>
            </a:r>
            <a:b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b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Lady 1: </a:t>
            </a:r>
            <a:b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b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“As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I</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was getting here, driving on the omnibus, a young lady was sitting next to me. At first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I</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didn’t recognize her, as she was wearing a </a:t>
            </a:r>
            <a:r>
              <a:rPr lang="en-GB" sz="2200" kern="150" cap="none" dirty="0" err="1">
                <a:effectLst/>
                <a:latin typeface="Times New Roman" panose="02020603050405020304" pitchFamily="18" charset="0"/>
                <a:ea typeface="SimSun" panose="02010600030101010101" pitchFamily="2" charset="-122"/>
                <a:cs typeface="Lucida Sans" panose="020B0602040502020204" pitchFamily="34" charset="0"/>
              </a:rPr>
              <a:t>ghonnella</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I</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mean, it took up so much space, it was really impractical and made it almost impossible to sit next to her, not to mention that it covered her entire face. Tell me, who doesn’t want others to see their face these days so they hide behind </a:t>
            </a:r>
            <a:r>
              <a:rPr lang="en-GB" sz="2200" kern="150" cap="none" dirty="0" err="1">
                <a:effectLst/>
                <a:latin typeface="Times New Roman" panose="02020603050405020304" pitchFamily="18" charset="0"/>
                <a:ea typeface="SimSun" panose="02010600030101010101" pitchFamily="2" charset="-122"/>
                <a:cs typeface="Lucida Sans" panose="020B0602040502020204" pitchFamily="34" charset="0"/>
              </a:rPr>
              <a:t>ghonnella</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a:t>
            </a:r>
            <a:b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b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Lady 2: </a:t>
            </a:r>
            <a:b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b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“Yes,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I</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agree. Oh, totally unrelated to that,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I</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hope they won’t serve </a:t>
            </a:r>
            <a:r>
              <a:rPr lang="en-GB" sz="2200" kern="150" cap="none" dirty="0" err="1">
                <a:latin typeface="Times New Roman" panose="02020603050405020304" pitchFamily="18" charset="0"/>
                <a:ea typeface="SimSun" panose="02010600030101010101" pitchFamily="2" charset="-122"/>
                <a:cs typeface="Lucida Sans" panose="020B0602040502020204" pitchFamily="34" charset="0"/>
              </a:rPr>
              <a:t>K</a:t>
            </a:r>
            <a:r>
              <a:rPr lang="en-GB" sz="2200" kern="150" cap="none" dirty="0" err="1">
                <a:effectLst/>
                <a:latin typeface="Times New Roman" panose="02020603050405020304" pitchFamily="18" charset="0"/>
                <a:ea typeface="SimSun" panose="02010600030101010101" pitchFamily="2" charset="-122"/>
                <a:cs typeface="Lucida Sans" panose="020B0602040502020204" pitchFamily="34" charset="0"/>
              </a:rPr>
              <a:t>innie</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with pineapple and ice-cream today.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I</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strongly dislike the combination, as it disagrees with my indigestion.”</a:t>
            </a:r>
            <a:b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b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Lady 3: </a:t>
            </a:r>
            <a:b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b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a:t>
            </a:r>
            <a:r>
              <a:rPr lang="en-GB" sz="2200" kern="150" cap="none" dirty="0" err="1">
                <a:latin typeface="Times New Roman" panose="02020603050405020304" pitchFamily="18" charset="0"/>
                <a:ea typeface="SimSun" panose="02010600030101010101" pitchFamily="2" charset="-122"/>
                <a:cs typeface="Lucida Sans" panose="020B0602040502020204" pitchFamily="34" charset="0"/>
              </a:rPr>
              <a:t>S</a:t>
            </a:r>
            <a:r>
              <a:rPr lang="en-GB" sz="2200" kern="150" cap="none" dirty="0" err="1">
                <a:effectLst/>
                <a:latin typeface="Times New Roman" panose="02020603050405020304" pitchFamily="18" charset="0"/>
                <a:ea typeface="SimSun" panose="02010600030101010101" pitchFamily="2" charset="-122"/>
                <a:cs typeface="Lucida Sans" panose="020B0602040502020204" pitchFamily="34" charset="0"/>
              </a:rPr>
              <a:t>hhh</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look who’s at the brown door! It must be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L</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ord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B</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yron,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I</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heard he’s leaving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M</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alta soon and wants to read his latest poem </a:t>
            </a:r>
            <a:r>
              <a:rPr lang="en-GB" sz="2200" i="1" kern="150" cap="none" dirty="0">
                <a:effectLst/>
                <a:latin typeface="Times New Roman" panose="02020603050405020304" pitchFamily="18" charset="0"/>
                <a:ea typeface="SimSun" panose="02010600030101010101" pitchFamily="2" charset="-122"/>
                <a:cs typeface="Lucida Sans" panose="020B0602040502020204" pitchFamily="34" charset="0"/>
              </a:rPr>
              <a:t>Farewell to </a:t>
            </a:r>
            <a:r>
              <a:rPr lang="en-GB" sz="2200" i="1" kern="150" cap="none" dirty="0">
                <a:latin typeface="Times New Roman" panose="02020603050405020304" pitchFamily="18" charset="0"/>
                <a:ea typeface="SimSun" panose="02010600030101010101" pitchFamily="2" charset="-122"/>
                <a:cs typeface="Lucida Sans" panose="020B0602040502020204" pitchFamily="34" charset="0"/>
              </a:rPr>
              <a:t>M</a:t>
            </a:r>
            <a:r>
              <a:rPr lang="en-GB" sz="2200" i="1" kern="150" cap="none" dirty="0">
                <a:effectLst/>
                <a:latin typeface="Times New Roman" panose="02020603050405020304" pitchFamily="18" charset="0"/>
                <a:ea typeface="SimSun" panose="02010600030101010101" pitchFamily="2" charset="-122"/>
                <a:cs typeface="Lucida Sans" panose="020B0602040502020204" pitchFamily="34" charset="0"/>
              </a:rPr>
              <a:t>alta </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to us tonight. Isn’t that exciting, </a:t>
            </a:r>
            <a:r>
              <a:rPr lang="en-GB" sz="2200" kern="150" cap="none" dirty="0">
                <a:latin typeface="Times New Roman" panose="02020603050405020304" pitchFamily="18" charset="0"/>
                <a:ea typeface="SimSun" panose="02010600030101010101" pitchFamily="2" charset="-122"/>
                <a:cs typeface="Lucida Sans" panose="020B0602040502020204" pitchFamily="34" charset="0"/>
              </a:rPr>
              <a:t>I</a:t>
            </a:r>
            <a: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t> heard he’s quite a charmer on top of being a great poet.</a:t>
            </a:r>
            <a:br>
              <a:rPr lang="en-GB" sz="2200" kern="150" cap="none" dirty="0">
                <a:effectLst/>
                <a:latin typeface="Times New Roman" panose="02020603050405020304" pitchFamily="18" charset="0"/>
                <a:ea typeface="SimSun" panose="02010600030101010101" pitchFamily="2" charset="-122"/>
                <a:cs typeface="Lucida Sans" panose="020B0602040502020204" pitchFamily="34" charset="0"/>
              </a:rPr>
            </a:br>
            <a:endParaRPr lang="en-GB" sz="2200" cap="none" dirty="0"/>
          </a:p>
        </p:txBody>
      </p:sp>
      <p:sp>
        <p:nvSpPr>
          <p:cNvPr id="4" name="Rectangle 3">
            <a:extLst>
              <a:ext uri="{FF2B5EF4-FFF2-40B4-BE49-F238E27FC236}">
                <a16:creationId xmlns:a16="http://schemas.microsoft.com/office/drawing/2014/main" id="{D05220E3-F7A2-F9EE-EF26-5ECCAB315CD2}"/>
              </a:ext>
            </a:extLst>
          </p:cNvPr>
          <p:cNvSpPr/>
          <p:nvPr/>
        </p:nvSpPr>
        <p:spPr>
          <a:xfrm>
            <a:off x="4190260" y="5726097"/>
            <a:ext cx="3409025" cy="452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rPr>
              <a:t>A CONVERSATION</a:t>
            </a:r>
          </a:p>
        </p:txBody>
      </p:sp>
    </p:spTree>
    <p:extLst>
      <p:ext uri="{BB962C8B-B14F-4D97-AF65-F5344CB8AC3E}">
        <p14:creationId xmlns:p14="http://schemas.microsoft.com/office/powerpoint/2010/main" val="64400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D7D18-75E7-93FB-FAD1-C1C1F8D7D06B}"/>
              </a:ext>
            </a:extLst>
          </p:cNvPr>
          <p:cNvSpPr>
            <a:spLocks noGrp="1"/>
          </p:cNvSpPr>
          <p:nvPr>
            <p:ph idx="1"/>
          </p:nvPr>
        </p:nvSpPr>
        <p:spPr>
          <a:xfrm>
            <a:off x="4361525" y="5572295"/>
            <a:ext cx="3468949" cy="919501"/>
          </a:xfrm>
        </p:spPr>
        <p:txBody>
          <a:bodyPr>
            <a:noAutofit/>
          </a:bodyPr>
          <a:lstStyle/>
          <a:p>
            <a:r>
              <a:rPr lang="en-GB" sz="2500" dirty="0"/>
              <a:t>ILLOGICAL STATEMENTS</a:t>
            </a:r>
          </a:p>
        </p:txBody>
      </p:sp>
      <p:sp>
        <p:nvSpPr>
          <p:cNvPr id="4" name="Rectangle 3">
            <a:extLst>
              <a:ext uri="{FF2B5EF4-FFF2-40B4-BE49-F238E27FC236}">
                <a16:creationId xmlns:a16="http://schemas.microsoft.com/office/drawing/2014/main" id="{BDEE409F-1D89-B6CD-3B6B-3B180AF40CB6}"/>
              </a:ext>
            </a:extLst>
          </p:cNvPr>
          <p:cNvSpPr/>
          <p:nvPr/>
        </p:nvSpPr>
        <p:spPr>
          <a:xfrm>
            <a:off x="0" y="20386"/>
            <a:ext cx="4500356" cy="289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kern="150" dirty="0">
              <a:effectLst/>
              <a:latin typeface="Times New Roman" panose="02020603050405020304" pitchFamily="18" charset="0"/>
              <a:ea typeface="SimSun" panose="02010600030101010101" pitchFamily="2" charset="-122"/>
              <a:cs typeface="Lucida Sans" panose="020B0602040502020204" pitchFamily="34" charset="0"/>
            </a:endParaRPr>
          </a:p>
          <a:p>
            <a:endParaRPr lang="en-GB" kern="150" dirty="0">
              <a:latin typeface="Times New Roman" panose="02020603050405020304" pitchFamily="18" charset="0"/>
              <a:ea typeface="SimSun" panose="02010600030101010101" pitchFamily="2" charset="-122"/>
              <a:cs typeface="Lucida Sans" panose="020B0602040502020204" pitchFamily="34" charset="0"/>
            </a:endParaRPr>
          </a:p>
          <a:p>
            <a:endParaRPr lang="en-GB" sz="1800" kern="150" dirty="0">
              <a:effectLst/>
              <a:latin typeface="Times New Roman" panose="02020603050405020304" pitchFamily="18" charset="0"/>
              <a:ea typeface="SimSun" panose="02010600030101010101" pitchFamily="2" charset="-122"/>
              <a:cs typeface="Lucida Sans" panose="020B0602040502020204" pitchFamily="34" charset="0"/>
            </a:endParaRPr>
          </a:p>
          <a:p>
            <a:endParaRPr lang="en-GB" kern="150" dirty="0">
              <a:latin typeface="Times New Roman" panose="02020603050405020304" pitchFamily="18" charset="0"/>
              <a:ea typeface="SimSun" panose="02010600030101010101" pitchFamily="2" charset="-122"/>
              <a:cs typeface="Lucida Sans" panose="020B0602040502020204" pitchFamily="34" charset="0"/>
            </a:endParaRPr>
          </a:p>
          <a:p>
            <a:endParaRPr lang="en-GB" sz="1800" kern="150" dirty="0">
              <a:effectLst/>
              <a:latin typeface="Times New Roman" panose="02020603050405020304" pitchFamily="18" charset="0"/>
              <a:ea typeface="SimSun" panose="02010600030101010101" pitchFamily="2" charset="-122"/>
              <a:cs typeface="Lucida Sans" panose="020B0602040502020204" pitchFamily="34" charset="0"/>
            </a:endParaRPr>
          </a:p>
          <a:p>
            <a:endParaRPr lang="en-GB" kern="150" dirty="0">
              <a:latin typeface="Times New Roman" panose="02020603050405020304" pitchFamily="18" charset="0"/>
              <a:ea typeface="SimSun" panose="02010600030101010101" pitchFamily="2" charset="-122"/>
              <a:cs typeface="Lucida Sans" panose="020B0602040502020204" pitchFamily="34" charset="0"/>
            </a:endParaRPr>
          </a:p>
          <a:p>
            <a:endParaRPr lang="en-GB" sz="1800" kern="150" dirty="0">
              <a:effectLst/>
              <a:latin typeface="Times New Roman" panose="02020603050405020304" pitchFamily="18" charset="0"/>
              <a:ea typeface="SimSun" panose="02010600030101010101" pitchFamily="2" charset="-122"/>
              <a:cs typeface="Lucida Sans" panose="020B0602040502020204" pitchFamily="34" charset="0"/>
            </a:endParaRPr>
          </a:p>
          <a:p>
            <a:endParaRPr lang="en-GB" kern="150" dirty="0">
              <a:latin typeface="Times New Roman" panose="02020603050405020304" pitchFamily="18" charset="0"/>
              <a:ea typeface="SimSun" panose="02010600030101010101" pitchFamily="2" charset="-122"/>
              <a:cs typeface="Lucida Sans" panose="020B0602040502020204" pitchFamily="34" charset="0"/>
            </a:endParaRPr>
          </a:p>
          <a:p>
            <a:endParaRPr lang="en-GB" sz="1800" kern="150" dirty="0">
              <a:effectLst/>
              <a:latin typeface="Times New Roman" panose="02020603050405020304" pitchFamily="18" charset="0"/>
              <a:ea typeface="SimSun" panose="02010600030101010101" pitchFamily="2" charset="-122"/>
              <a:cs typeface="Lucida Sans" panose="020B0602040502020204" pitchFamily="34" charset="0"/>
            </a:endParaRPr>
          </a:p>
          <a:p>
            <a:pPr algn="ctr"/>
            <a:r>
              <a:rPr lang="en-GB" kern="150" dirty="0">
                <a:effectLst/>
                <a:latin typeface="Impact" panose="020B0806030902050204" pitchFamily="34" charset="0"/>
                <a:ea typeface="SimSun" panose="02010600030101010101" pitchFamily="2" charset="-122"/>
                <a:cs typeface="Lucida Sans" panose="020B0602040502020204" pitchFamily="34" charset="0"/>
              </a:rPr>
              <a:t>1 – OMNIBUS (HORSE-DRAWN OR NOT)</a:t>
            </a:r>
          </a:p>
          <a:p>
            <a:r>
              <a:rPr lang="en-GB" sz="1400" kern="150" dirty="0">
                <a:effectLst/>
                <a:latin typeface="Times New Roman" panose="02020603050405020304" pitchFamily="18" charset="0"/>
                <a:ea typeface="SimSun" panose="02010600030101010101" pitchFamily="2" charset="-122"/>
                <a:cs typeface="Lucida Sans" panose="020B0602040502020204" pitchFamily="34" charset="0"/>
              </a:rPr>
              <a:t>1856 the first Omnibus brought to Malta from England</a:t>
            </a:r>
          </a:p>
          <a:p>
            <a:endParaRPr lang="en-GB" sz="1800" kern="150" dirty="0">
              <a:effectLst/>
              <a:latin typeface="Times New Roman" panose="02020603050405020304" pitchFamily="18" charset="0"/>
              <a:ea typeface="SimSun" panose="02010600030101010101" pitchFamily="2" charset="-122"/>
              <a:cs typeface="Lucida Sans" panose="020B0602040502020204" pitchFamily="34" charset="0"/>
            </a:endParaRPr>
          </a:p>
        </p:txBody>
      </p:sp>
      <p:pic>
        <p:nvPicPr>
          <p:cNvPr id="5" name="Picture 4">
            <a:extLst>
              <a:ext uri="{FF2B5EF4-FFF2-40B4-BE49-F238E27FC236}">
                <a16:creationId xmlns:a16="http://schemas.microsoft.com/office/drawing/2014/main" id="{6F7CF417-273C-EFFA-9E5C-968B0C0C94EC}"/>
              </a:ext>
            </a:extLst>
          </p:cNvPr>
          <p:cNvPicPr>
            <a:picLocks noChangeAspect="1"/>
          </p:cNvPicPr>
          <p:nvPr/>
        </p:nvPicPr>
        <p:blipFill>
          <a:blip r:embed="rId2"/>
          <a:stretch>
            <a:fillRect/>
          </a:stretch>
        </p:blipFill>
        <p:spPr>
          <a:xfrm>
            <a:off x="642957" y="93590"/>
            <a:ext cx="3228975" cy="2200275"/>
          </a:xfrm>
          <a:prstGeom prst="rect">
            <a:avLst/>
          </a:prstGeom>
        </p:spPr>
      </p:pic>
      <p:sp>
        <p:nvSpPr>
          <p:cNvPr id="9" name="Rectangle 8">
            <a:extLst>
              <a:ext uri="{FF2B5EF4-FFF2-40B4-BE49-F238E27FC236}">
                <a16:creationId xmlns:a16="http://schemas.microsoft.com/office/drawing/2014/main" id="{16EA4AC9-0A80-ECED-3600-20B63D98B551}"/>
              </a:ext>
            </a:extLst>
          </p:cNvPr>
          <p:cNvSpPr/>
          <p:nvPr/>
        </p:nvSpPr>
        <p:spPr>
          <a:xfrm>
            <a:off x="4635287" y="20387"/>
            <a:ext cx="2769767" cy="5487545"/>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GB" sz="18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endParaRPr lang="en-GB" kern="150" dirty="0">
              <a:solidFill>
                <a:schemeClr val="bg1"/>
              </a:solidFill>
              <a:latin typeface="Times New Roman" panose="02020603050405020304" pitchFamily="18" charset="0"/>
              <a:ea typeface="SimSun" panose="02010600030101010101" pitchFamily="2" charset="-122"/>
              <a:cs typeface="Lucida Sans" panose="020B0602040502020204" pitchFamily="34" charset="0"/>
            </a:endParaRPr>
          </a:p>
          <a:p>
            <a:endParaRPr lang="en-GB" sz="18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endParaRPr lang="en-GB" kern="150" dirty="0">
              <a:solidFill>
                <a:schemeClr val="bg1"/>
              </a:solidFill>
              <a:latin typeface="Times New Roman" panose="02020603050405020304" pitchFamily="18" charset="0"/>
              <a:ea typeface="SimSun" panose="02010600030101010101" pitchFamily="2" charset="-122"/>
              <a:cs typeface="Lucida Sans" panose="020B0602040502020204" pitchFamily="34" charset="0"/>
            </a:endParaRPr>
          </a:p>
          <a:p>
            <a:endParaRPr lang="en-GB" sz="18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endParaRPr lang="en-GB" kern="150" dirty="0">
              <a:solidFill>
                <a:schemeClr val="bg1"/>
              </a:solidFill>
              <a:latin typeface="Times New Roman" panose="02020603050405020304" pitchFamily="18" charset="0"/>
              <a:ea typeface="SimSun" panose="02010600030101010101" pitchFamily="2" charset="-122"/>
              <a:cs typeface="Lucida Sans" panose="020B0602040502020204" pitchFamily="34" charset="0"/>
            </a:endParaRPr>
          </a:p>
          <a:p>
            <a:endParaRPr lang="en-GB" sz="18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endParaRPr lang="en-GB" kern="150" dirty="0">
              <a:solidFill>
                <a:schemeClr val="bg1"/>
              </a:solidFill>
              <a:latin typeface="Times New Roman" panose="02020603050405020304" pitchFamily="18" charset="0"/>
              <a:ea typeface="SimSun" panose="02010600030101010101" pitchFamily="2" charset="-122"/>
              <a:cs typeface="Lucida Sans" panose="020B0602040502020204" pitchFamily="34" charset="0"/>
            </a:endParaRPr>
          </a:p>
          <a:p>
            <a:endParaRPr lang="en-GB" sz="18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solidFill>
                <a:schemeClr val="bg1"/>
              </a:solidFill>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solidFill>
                <a:schemeClr val="bg1"/>
              </a:solidFill>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pPr algn="ctr"/>
            <a:r>
              <a:rPr lang="en-GB" kern="150" dirty="0">
                <a:solidFill>
                  <a:schemeClr val="bg1"/>
                </a:solidFill>
                <a:effectLst/>
                <a:latin typeface="Impact" panose="020B0806030902050204" pitchFamily="34" charset="0"/>
                <a:ea typeface="SimSun" panose="02010600030101010101" pitchFamily="2" charset="-122"/>
                <a:cs typeface="Lucida Sans" panose="020B0602040502020204" pitchFamily="34" charset="0"/>
              </a:rPr>
              <a:t>2 – T H E     </a:t>
            </a:r>
            <a:r>
              <a:rPr lang="en-GB" b="1" kern="150" dirty="0">
                <a:solidFill>
                  <a:schemeClr val="bg1"/>
                </a:solidFill>
                <a:effectLst/>
                <a:latin typeface="Impact" panose="020B0806030902050204" pitchFamily="34" charset="0"/>
                <a:ea typeface="SimSun" panose="02010600030101010101" pitchFamily="2" charset="-122"/>
                <a:cs typeface="Lucida Sans" panose="020B0602040502020204" pitchFamily="34" charset="0"/>
              </a:rPr>
              <a:t>G Ħ O N </a:t>
            </a:r>
            <a:r>
              <a:rPr lang="en-GB" b="1" kern="150" dirty="0" err="1">
                <a:solidFill>
                  <a:schemeClr val="bg1"/>
                </a:solidFill>
                <a:effectLst/>
                <a:latin typeface="Impact" panose="020B0806030902050204" pitchFamily="34" charset="0"/>
                <a:ea typeface="SimSun" panose="02010600030101010101" pitchFamily="2" charset="-122"/>
                <a:cs typeface="Lucida Sans" panose="020B0602040502020204" pitchFamily="34" charset="0"/>
              </a:rPr>
              <a:t>N</a:t>
            </a:r>
            <a:r>
              <a:rPr lang="en-GB" b="1" kern="150" dirty="0">
                <a:solidFill>
                  <a:schemeClr val="bg1"/>
                </a:solidFill>
                <a:effectLst/>
                <a:latin typeface="Impact" panose="020B0806030902050204" pitchFamily="34" charset="0"/>
                <a:ea typeface="SimSun" panose="02010600030101010101" pitchFamily="2" charset="-122"/>
                <a:cs typeface="Lucida Sans" panose="020B0602040502020204" pitchFamily="34" charset="0"/>
              </a:rPr>
              <a:t> E L </a:t>
            </a:r>
            <a:r>
              <a:rPr lang="en-GB" b="1" kern="150" dirty="0" err="1">
                <a:solidFill>
                  <a:schemeClr val="bg1"/>
                </a:solidFill>
                <a:effectLst/>
                <a:latin typeface="Impact" panose="020B0806030902050204" pitchFamily="34" charset="0"/>
                <a:ea typeface="SimSun" panose="02010600030101010101" pitchFamily="2" charset="-122"/>
                <a:cs typeface="Lucida Sans" panose="020B0602040502020204" pitchFamily="34" charset="0"/>
              </a:rPr>
              <a:t>L</a:t>
            </a:r>
            <a:r>
              <a:rPr lang="en-GB" b="1" kern="150" dirty="0">
                <a:solidFill>
                  <a:schemeClr val="bg1"/>
                </a:solidFill>
                <a:effectLst/>
                <a:latin typeface="Impact" panose="020B0806030902050204" pitchFamily="34" charset="0"/>
                <a:ea typeface="SimSun" panose="02010600030101010101" pitchFamily="2" charset="-122"/>
                <a:cs typeface="Lucida Sans" panose="020B0602040502020204" pitchFamily="34" charset="0"/>
              </a:rPr>
              <a:t> A</a:t>
            </a:r>
            <a:r>
              <a:rPr lang="en-GB"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 </a:t>
            </a:r>
          </a:p>
          <a:p>
            <a:r>
              <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sometimes referred to as a </a:t>
            </a:r>
            <a:r>
              <a:rPr lang="en-GB" sz="1400" b="1" i="1"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Faldetta</a:t>
            </a:r>
            <a:r>
              <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 was a form of women's head dress and </a:t>
            </a:r>
            <a:r>
              <a:rPr lang="en-GB" sz="1400" u="sng"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hlinkClick r:id="rId3" tooltip="Shawl">
                  <a:extLst>
                    <a:ext uri="{A12FA001-AC4F-418D-AE19-62706E023703}">
                      <ahyp:hlinkClr xmlns:ahyp="http://schemas.microsoft.com/office/drawing/2018/hyperlinkcolor" val="tx"/>
                    </a:ext>
                  </a:extLst>
                </a:hlinkClick>
              </a:rPr>
              <a:t>shawl</a:t>
            </a:r>
            <a:r>
              <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 or hooded </a:t>
            </a:r>
            <a:r>
              <a:rPr lang="en-GB" sz="1400" u="sng"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hlinkClick r:id="rId4" tooltip="Cloak">
                  <a:extLst>
                    <a:ext uri="{A12FA001-AC4F-418D-AE19-62706E023703}">
                      <ahyp:hlinkClr xmlns:ahyp="http://schemas.microsoft.com/office/drawing/2018/hyperlinkcolor" val="tx"/>
                    </a:ext>
                  </a:extLst>
                </a:hlinkClick>
              </a:rPr>
              <a:t>cloak</a:t>
            </a:r>
            <a:r>
              <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 unique to the </a:t>
            </a:r>
            <a:r>
              <a:rPr lang="en-GB" sz="1400" u="sng"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hlinkClick r:id="rId5" tooltip="Mediterranean">
                  <a:extLst>
                    <a:ext uri="{A12FA001-AC4F-418D-AE19-62706E023703}">
                      <ahyp:hlinkClr xmlns:ahyp="http://schemas.microsoft.com/office/drawing/2018/hyperlinkcolor" val="tx"/>
                    </a:ext>
                  </a:extLst>
                </a:hlinkClick>
              </a:rPr>
              <a:t>Mediterranean</a:t>
            </a:r>
            <a:r>
              <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 islands of </a:t>
            </a:r>
            <a:r>
              <a:rPr lang="en-GB" sz="1400" u="sng"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hlinkClick r:id="rId6" tooltip="Malta">
                  <a:extLst>
                    <a:ext uri="{A12FA001-AC4F-418D-AE19-62706E023703}">
                      <ahyp:hlinkClr xmlns:ahyp="http://schemas.microsoft.com/office/drawing/2018/hyperlinkcolor" val="tx"/>
                    </a:ext>
                  </a:extLst>
                </a:hlinkClick>
              </a:rPr>
              <a:t>Malta</a:t>
            </a:r>
            <a:r>
              <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 and </a:t>
            </a:r>
            <a:r>
              <a:rPr lang="en-GB" sz="1400" u="sng" kern="150" dirty="0" err="1">
                <a:solidFill>
                  <a:schemeClr val="bg1"/>
                </a:solidFill>
                <a:effectLst/>
                <a:latin typeface="Times New Roman" panose="02020603050405020304" pitchFamily="18" charset="0"/>
                <a:ea typeface="SimSun" panose="02010600030101010101" pitchFamily="2" charset="-122"/>
                <a:cs typeface="Lucida Sans" panose="020B0602040502020204" pitchFamily="34" charset="0"/>
                <a:hlinkClick r:id="rId7" tooltip="Gozo">
                  <a:extLst>
                    <a:ext uri="{A12FA001-AC4F-418D-AE19-62706E023703}">
                      <ahyp:hlinkClr xmlns:ahyp="http://schemas.microsoft.com/office/drawing/2018/hyperlinkcolor" val="tx"/>
                    </a:ext>
                  </a:extLst>
                </a:hlinkClick>
              </a:rPr>
              <a:t>Gozo</a:t>
            </a:r>
            <a:r>
              <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 The </a:t>
            </a:r>
            <a:r>
              <a:rPr lang="en-GB" sz="1400" i="1" kern="150" dirty="0" err="1">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għonnella</a:t>
            </a:r>
            <a:r>
              <a:rPr lang="en-GB" sz="14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 covered the head, and framed but did not cover the face.</a:t>
            </a:r>
          </a:p>
        </p:txBody>
      </p:sp>
      <p:pic>
        <p:nvPicPr>
          <p:cNvPr id="10" name="Picture 9">
            <a:extLst>
              <a:ext uri="{FF2B5EF4-FFF2-40B4-BE49-F238E27FC236}">
                <a16:creationId xmlns:a16="http://schemas.microsoft.com/office/drawing/2014/main" id="{30C168AF-B131-5C5D-10F4-261C4D67B433}"/>
              </a:ext>
            </a:extLst>
          </p:cNvPr>
          <p:cNvPicPr>
            <a:picLocks noChangeAspect="1"/>
          </p:cNvPicPr>
          <p:nvPr/>
        </p:nvPicPr>
        <p:blipFill>
          <a:blip r:embed="rId8"/>
          <a:stretch>
            <a:fillRect/>
          </a:stretch>
        </p:blipFill>
        <p:spPr>
          <a:xfrm>
            <a:off x="4867828" y="47017"/>
            <a:ext cx="2275206" cy="3583875"/>
          </a:xfrm>
          <a:prstGeom prst="rect">
            <a:avLst/>
          </a:prstGeom>
        </p:spPr>
      </p:pic>
      <p:sp>
        <p:nvSpPr>
          <p:cNvPr id="13" name="Rectangle 12">
            <a:extLst>
              <a:ext uri="{FF2B5EF4-FFF2-40B4-BE49-F238E27FC236}">
                <a16:creationId xmlns:a16="http://schemas.microsoft.com/office/drawing/2014/main" id="{17D08265-1E0F-503E-E3A1-51C9F9C71A96}"/>
              </a:ext>
            </a:extLst>
          </p:cNvPr>
          <p:cNvSpPr/>
          <p:nvPr/>
        </p:nvSpPr>
        <p:spPr>
          <a:xfrm>
            <a:off x="7510510" y="0"/>
            <a:ext cx="4225770" cy="2946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t>3 - FOOD AND DRINKS TIMELINE</a:t>
            </a:r>
          </a:p>
          <a:p>
            <a:pPr algn="ctr"/>
            <a:endParaRPr lang="en-GB" dirty="0"/>
          </a:p>
        </p:txBody>
      </p:sp>
      <p:sp>
        <p:nvSpPr>
          <p:cNvPr id="14" name="Rectangle 13">
            <a:extLst>
              <a:ext uri="{FF2B5EF4-FFF2-40B4-BE49-F238E27FC236}">
                <a16:creationId xmlns:a16="http://schemas.microsoft.com/office/drawing/2014/main" id="{391E5135-CEF2-BCCE-6ECA-25B438B89932}"/>
              </a:ext>
            </a:extLst>
          </p:cNvPr>
          <p:cNvSpPr/>
          <p:nvPr/>
        </p:nvSpPr>
        <p:spPr>
          <a:xfrm>
            <a:off x="6036" y="2911876"/>
            <a:ext cx="4494320" cy="269215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400" kern="150" dirty="0">
              <a:effectLst/>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effectLst/>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effectLst/>
              <a:latin typeface="Times New Roman" panose="02020603050405020304" pitchFamily="18" charset="0"/>
              <a:ea typeface="SimSun" panose="02010600030101010101" pitchFamily="2" charset="-122"/>
              <a:cs typeface="Lucida Sans" panose="020B0602040502020204" pitchFamily="34" charset="0"/>
            </a:endParaRPr>
          </a:p>
          <a:p>
            <a:endParaRPr lang="en-GB" sz="1400" kern="150" dirty="0">
              <a:latin typeface="Times New Roman" panose="02020603050405020304" pitchFamily="18" charset="0"/>
              <a:ea typeface="SimSun" panose="02010600030101010101" pitchFamily="2" charset="-122"/>
              <a:cs typeface="Lucida Sans" panose="020B0602040502020204" pitchFamily="34" charset="0"/>
            </a:endParaRPr>
          </a:p>
          <a:p>
            <a:pPr algn="ctr"/>
            <a:endParaRPr lang="en-GB" kern="150" dirty="0">
              <a:effectLst/>
              <a:latin typeface="Impact" panose="020B0806030902050204" pitchFamily="34" charset="0"/>
              <a:ea typeface="SimSun" panose="02010600030101010101" pitchFamily="2" charset="-122"/>
              <a:cs typeface="Lucida Sans" panose="020B0602040502020204" pitchFamily="34" charset="0"/>
            </a:endParaRPr>
          </a:p>
          <a:p>
            <a:pPr algn="ctr"/>
            <a:endParaRPr lang="en-GB" kern="150" dirty="0">
              <a:effectLst/>
              <a:latin typeface="Impact" panose="020B0806030902050204" pitchFamily="34" charset="0"/>
              <a:ea typeface="SimSun" panose="02010600030101010101" pitchFamily="2" charset="-122"/>
              <a:cs typeface="Lucida Sans" panose="020B0602040502020204" pitchFamily="34" charset="0"/>
            </a:endParaRPr>
          </a:p>
          <a:p>
            <a:pPr algn="ctr"/>
            <a:r>
              <a:rPr lang="en-GB" kern="150" dirty="0">
                <a:effectLst/>
                <a:latin typeface="Impact" panose="020B0806030902050204" pitchFamily="34" charset="0"/>
                <a:ea typeface="SimSun" panose="02010600030101010101" pitchFamily="2" charset="-122"/>
                <a:cs typeface="Lucida Sans" panose="020B0602040502020204" pitchFamily="34" charset="0"/>
              </a:rPr>
              <a:t>4 – LORD BYRON </a:t>
            </a:r>
          </a:p>
          <a:p>
            <a:pPr algn="ctr"/>
            <a:r>
              <a:rPr lang="en-GB" sz="1400" kern="150" dirty="0">
                <a:effectLst/>
                <a:latin typeface="Times New Roman" panose="02020603050405020304" pitchFamily="18" charset="0"/>
                <a:ea typeface="SimSun" panose="02010600030101010101" pitchFamily="2" charset="-122"/>
                <a:cs typeface="Lucida Sans" panose="020B0602040502020204" pitchFamily="34" charset="0"/>
              </a:rPr>
              <a:t>on Malta: He stopped here twice, the first time in 1809, during his Grand Tour of the Mediterranean littoral, and then on his return journey from the same adventure in 1811, while on his way back to England.</a:t>
            </a:r>
          </a:p>
          <a:p>
            <a:endParaRPr lang="en-GB" sz="1800" kern="150" dirty="0">
              <a:effectLst/>
              <a:latin typeface="Times New Roman" panose="02020603050405020304" pitchFamily="18" charset="0"/>
              <a:ea typeface="SimSun" panose="02010600030101010101" pitchFamily="2" charset="-122"/>
              <a:cs typeface="Lucida Sans" panose="020B0602040502020204" pitchFamily="34" charset="0"/>
            </a:endParaRPr>
          </a:p>
        </p:txBody>
      </p:sp>
      <p:sp>
        <p:nvSpPr>
          <p:cNvPr id="15" name="Rectangle 14">
            <a:extLst>
              <a:ext uri="{FF2B5EF4-FFF2-40B4-BE49-F238E27FC236}">
                <a16:creationId xmlns:a16="http://schemas.microsoft.com/office/drawing/2014/main" id="{5526980B-64E8-6A0C-521C-A050610119A5}"/>
              </a:ext>
            </a:extLst>
          </p:cNvPr>
          <p:cNvSpPr/>
          <p:nvPr/>
        </p:nvSpPr>
        <p:spPr>
          <a:xfrm>
            <a:off x="7510508" y="2946268"/>
            <a:ext cx="4225771" cy="26577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	5 – KEY:</a:t>
            </a:r>
          </a:p>
          <a:p>
            <a:endParaRPr lang="en-GB" dirty="0"/>
          </a:p>
          <a:p>
            <a:r>
              <a:rPr lang="en-GB" dirty="0"/>
              <a:t>	1 – OMNIBUS EXISTED</a:t>
            </a:r>
          </a:p>
          <a:p>
            <a:r>
              <a:rPr lang="en-GB" dirty="0"/>
              <a:t>	2 – GHONNELLA DIDN’T COVER THE FACE</a:t>
            </a:r>
          </a:p>
          <a:p>
            <a:r>
              <a:rPr lang="en-GB" dirty="0"/>
              <a:t>	3 – KINNIE DIDN’T EXIST</a:t>
            </a:r>
          </a:p>
          <a:p>
            <a:r>
              <a:rPr lang="en-GB" dirty="0"/>
              <a:t>	4 – BYRON WASN’T ALIVE</a:t>
            </a:r>
          </a:p>
          <a:p>
            <a:r>
              <a:rPr lang="en-GB" dirty="0"/>
              <a:t>	5 – FAREWELL TO MALTA WRITTEN IN 1811 </a:t>
            </a:r>
          </a:p>
        </p:txBody>
      </p:sp>
      <p:pic>
        <p:nvPicPr>
          <p:cNvPr id="16" name="Picture 15">
            <a:extLst>
              <a:ext uri="{FF2B5EF4-FFF2-40B4-BE49-F238E27FC236}">
                <a16:creationId xmlns:a16="http://schemas.microsoft.com/office/drawing/2014/main" id="{1D6217A3-39C6-8D5E-7B3F-A4563AA71E7E}"/>
              </a:ext>
            </a:extLst>
          </p:cNvPr>
          <p:cNvPicPr>
            <a:picLocks noChangeAspect="1"/>
          </p:cNvPicPr>
          <p:nvPr/>
        </p:nvPicPr>
        <p:blipFill>
          <a:blip r:embed="rId9"/>
          <a:stretch>
            <a:fillRect/>
          </a:stretch>
        </p:blipFill>
        <p:spPr>
          <a:xfrm>
            <a:off x="8209044" y="0"/>
            <a:ext cx="2828698" cy="1629047"/>
          </a:xfrm>
          <a:prstGeom prst="rect">
            <a:avLst/>
          </a:prstGeom>
        </p:spPr>
      </p:pic>
      <p:pic>
        <p:nvPicPr>
          <p:cNvPr id="17" name="Picture 16">
            <a:extLst>
              <a:ext uri="{FF2B5EF4-FFF2-40B4-BE49-F238E27FC236}">
                <a16:creationId xmlns:a16="http://schemas.microsoft.com/office/drawing/2014/main" id="{1CB0F3DF-8DF4-C8FD-FDEC-CDBFDEC9E1AD}"/>
              </a:ext>
            </a:extLst>
          </p:cNvPr>
          <p:cNvPicPr>
            <a:picLocks noChangeAspect="1"/>
          </p:cNvPicPr>
          <p:nvPr/>
        </p:nvPicPr>
        <p:blipFill>
          <a:blip r:embed="rId10"/>
          <a:stretch>
            <a:fillRect/>
          </a:stretch>
        </p:blipFill>
        <p:spPr>
          <a:xfrm>
            <a:off x="7773764" y="1936614"/>
            <a:ext cx="4320582" cy="1112176"/>
          </a:xfrm>
          <a:prstGeom prst="rect">
            <a:avLst/>
          </a:prstGeom>
        </p:spPr>
      </p:pic>
      <p:pic>
        <p:nvPicPr>
          <p:cNvPr id="19" name="Picture 18">
            <a:extLst>
              <a:ext uri="{FF2B5EF4-FFF2-40B4-BE49-F238E27FC236}">
                <a16:creationId xmlns:a16="http://schemas.microsoft.com/office/drawing/2014/main" id="{FCD4813F-3A07-5CC9-4D59-F85DBF77EB69}"/>
              </a:ext>
            </a:extLst>
          </p:cNvPr>
          <p:cNvPicPr>
            <a:picLocks noChangeAspect="1"/>
          </p:cNvPicPr>
          <p:nvPr/>
        </p:nvPicPr>
        <p:blipFill>
          <a:blip r:embed="rId11"/>
          <a:stretch>
            <a:fillRect/>
          </a:stretch>
        </p:blipFill>
        <p:spPr>
          <a:xfrm>
            <a:off x="1402672" y="2911875"/>
            <a:ext cx="1905666" cy="1553153"/>
          </a:xfrm>
          <a:prstGeom prst="rect">
            <a:avLst/>
          </a:prstGeom>
        </p:spPr>
      </p:pic>
    </p:spTree>
    <p:extLst>
      <p:ext uri="{BB962C8B-B14F-4D97-AF65-F5344CB8AC3E}">
        <p14:creationId xmlns:p14="http://schemas.microsoft.com/office/powerpoint/2010/main" val="713750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7FB50-B61A-CF35-6BF0-F4F4372A88E3}"/>
              </a:ext>
            </a:extLst>
          </p:cNvPr>
          <p:cNvSpPr>
            <a:spLocks noGrp="1"/>
          </p:cNvSpPr>
          <p:nvPr>
            <p:ph idx="1"/>
          </p:nvPr>
        </p:nvSpPr>
        <p:spPr>
          <a:xfrm>
            <a:off x="4947448" y="5646199"/>
            <a:ext cx="1906480" cy="713808"/>
          </a:xfrm>
        </p:spPr>
        <p:txBody>
          <a:bodyPr/>
          <a:lstStyle/>
          <a:p>
            <a:r>
              <a:rPr lang="en-GB" dirty="0"/>
              <a:t>BROWN DOOR</a:t>
            </a:r>
          </a:p>
        </p:txBody>
      </p:sp>
      <p:pic>
        <p:nvPicPr>
          <p:cNvPr id="4" name="Picture 3">
            <a:extLst>
              <a:ext uri="{FF2B5EF4-FFF2-40B4-BE49-F238E27FC236}">
                <a16:creationId xmlns:a16="http://schemas.microsoft.com/office/drawing/2014/main" id="{CB387E22-0E84-DECE-E8D4-C078588E5268}"/>
              </a:ext>
            </a:extLst>
          </p:cNvPr>
          <p:cNvPicPr>
            <a:picLocks noChangeAspect="1"/>
          </p:cNvPicPr>
          <p:nvPr/>
        </p:nvPicPr>
        <p:blipFill>
          <a:blip r:embed="rId2"/>
          <a:stretch>
            <a:fillRect/>
          </a:stretch>
        </p:blipFill>
        <p:spPr>
          <a:xfrm>
            <a:off x="4592338" y="246754"/>
            <a:ext cx="2456901" cy="5139373"/>
          </a:xfrm>
          <a:prstGeom prst="rect">
            <a:avLst/>
          </a:prstGeom>
        </p:spPr>
      </p:pic>
      <p:sp>
        <p:nvSpPr>
          <p:cNvPr id="5" name="Rectangle 4">
            <a:extLst>
              <a:ext uri="{FF2B5EF4-FFF2-40B4-BE49-F238E27FC236}">
                <a16:creationId xmlns:a16="http://schemas.microsoft.com/office/drawing/2014/main" id="{6720CCB3-575B-89B0-2FE1-AAA5E11618BC}"/>
              </a:ext>
            </a:extLst>
          </p:cNvPr>
          <p:cNvSpPr/>
          <p:nvPr/>
        </p:nvSpPr>
        <p:spPr>
          <a:xfrm>
            <a:off x="4409239" y="108750"/>
            <a:ext cx="2982897" cy="54153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8E496EB-E2A9-7D5D-D94E-8E965B5AA49A}"/>
              </a:ext>
            </a:extLst>
          </p:cNvPr>
          <p:cNvPicPr>
            <a:picLocks noChangeAspect="1"/>
          </p:cNvPicPr>
          <p:nvPr/>
        </p:nvPicPr>
        <p:blipFill>
          <a:blip r:embed="rId2"/>
          <a:stretch>
            <a:fillRect/>
          </a:stretch>
        </p:blipFill>
        <p:spPr>
          <a:xfrm>
            <a:off x="4672236" y="315755"/>
            <a:ext cx="2456901" cy="5139373"/>
          </a:xfrm>
          <a:prstGeom prst="rect">
            <a:avLst/>
          </a:prstGeom>
        </p:spPr>
      </p:pic>
    </p:spTree>
    <p:extLst>
      <p:ext uri="{BB962C8B-B14F-4D97-AF65-F5344CB8AC3E}">
        <p14:creationId xmlns:p14="http://schemas.microsoft.com/office/powerpoint/2010/main" val="462921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063E94-4AC7-1813-2199-36D27AC464F6}"/>
              </a:ext>
            </a:extLst>
          </p:cNvPr>
          <p:cNvSpPr>
            <a:spLocks noGrp="1"/>
          </p:cNvSpPr>
          <p:nvPr>
            <p:ph idx="1"/>
          </p:nvPr>
        </p:nvSpPr>
        <p:spPr>
          <a:xfrm>
            <a:off x="5124635" y="5619565"/>
            <a:ext cx="1498107" cy="784830"/>
          </a:xfrm>
        </p:spPr>
        <p:txBody>
          <a:bodyPr>
            <a:normAutofit/>
          </a:bodyPr>
          <a:lstStyle/>
          <a:p>
            <a:r>
              <a:rPr lang="en-GB" sz="2500" dirty="0"/>
              <a:t>BATTLES</a:t>
            </a:r>
          </a:p>
        </p:txBody>
      </p:sp>
      <p:pic>
        <p:nvPicPr>
          <p:cNvPr id="4" name="Picture 3">
            <a:extLst>
              <a:ext uri="{FF2B5EF4-FFF2-40B4-BE49-F238E27FC236}">
                <a16:creationId xmlns:a16="http://schemas.microsoft.com/office/drawing/2014/main" id="{5D4F397E-758A-F5DB-3C2B-1697BB823E2A}"/>
              </a:ext>
            </a:extLst>
          </p:cNvPr>
          <p:cNvPicPr>
            <a:picLocks noChangeAspect="1"/>
          </p:cNvPicPr>
          <p:nvPr/>
        </p:nvPicPr>
        <p:blipFill rotWithShape="1">
          <a:blip r:embed="rId2"/>
          <a:srcRect t="7899" b="11565"/>
          <a:stretch/>
        </p:blipFill>
        <p:spPr>
          <a:xfrm>
            <a:off x="5807716" y="3051513"/>
            <a:ext cx="4513739" cy="2494625"/>
          </a:xfrm>
          <a:prstGeom prst="rect">
            <a:avLst/>
          </a:prstGeom>
        </p:spPr>
      </p:pic>
      <p:sp>
        <p:nvSpPr>
          <p:cNvPr id="6" name="TextBox 5">
            <a:extLst>
              <a:ext uri="{FF2B5EF4-FFF2-40B4-BE49-F238E27FC236}">
                <a16:creationId xmlns:a16="http://schemas.microsoft.com/office/drawing/2014/main" id="{1AF51B79-D39F-3B1E-E7A1-D4E388FDFAA7}"/>
              </a:ext>
            </a:extLst>
          </p:cNvPr>
          <p:cNvSpPr txBox="1"/>
          <p:nvPr/>
        </p:nvSpPr>
        <p:spPr>
          <a:xfrm>
            <a:off x="10556408" y="3421662"/>
            <a:ext cx="1001341" cy="1754326"/>
          </a:xfrm>
          <a:prstGeom prst="rect">
            <a:avLst/>
          </a:prstGeom>
          <a:noFill/>
        </p:spPr>
        <p:txBody>
          <a:bodyPr wrap="square">
            <a:spAutoFit/>
          </a:bodyPr>
          <a:lstStyle/>
          <a:p>
            <a:r>
              <a:rPr lang="en-GB" sz="1800" kern="150" dirty="0">
                <a:effectLst/>
                <a:latin typeface="Times New Roman" panose="02020603050405020304" pitchFamily="18" charset="0"/>
                <a:ea typeface="SimSun" panose="02010600030101010101" pitchFamily="2" charset="-122"/>
                <a:cs typeface="Lucida Sans" panose="020B0602040502020204" pitchFamily="34" charset="0"/>
              </a:rPr>
              <a:t>Photo: Malta Convoys, WW2, April 1941</a:t>
            </a:r>
          </a:p>
        </p:txBody>
      </p:sp>
      <p:pic>
        <p:nvPicPr>
          <p:cNvPr id="7" name="Picture 6">
            <a:extLst>
              <a:ext uri="{FF2B5EF4-FFF2-40B4-BE49-F238E27FC236}">
                <a16:creationId xmlns:a16="http://schemas.microsoft.com/office/drawing/2014/main" id="{5F8191D5-8D28-FCCF-981A-2F9B2EAD8161}"/>
              </a:ext>
            </a:extLst>
          </p:cNvPr>
          <p:cNvPicPr>
            <a:picLocks noChangeAspect="1"/>
          </p:cNvPicPr>
          <p:nvPr/>
        </p:nvPicPr>
        <p:blipFill rotWithShape="1">
          <a:blip r:embed="rId3"/>
          <a:srcRect l="18461" t="4665" r="16724" b="5247"/>
          <a:stretch/>
        </p:blipFill>
        <p:spPr>
          <a:xfrm>
            <a:off x="5807715" y="62144"/>
            <a:ext cx="4513739" cy="2743200"/>
          </a:xfrm>
          <a:prstGeom prst="rect">
            <a:avLst/>
          </a:prstGeom>
        </p:spPr>
      </p:pic>
      <p:pic>
        <p:nvPicPr>
          <p:cNvPr id="8" name="Picture 7">
            <a:extLst>
              <a:ext uri="{FF2B5EF4-FFF2-40B4-BE49-F238E27FC236}">
                <a16:creationId xmlns:a16="http://schemas.microsoft.com/office/drawing/2014/main" id="{D35AFF64-4625-60C6-0AFC-6CE5AE008EE3}"/>
              </a:ext>
            </a:extLst>
          </p:cNvPr>
          <p:cNvPicPr>
            <a:picLocks noChangeAspect="1"/>
          </p:cNvPicPr>
          <p:nvPr/>
        </p:nvPicPr>
        <p:blipFill>
          <a:blip r:embed="rId4"/>
          <a:stretch>
            <a:fillRect/>
          </a:stretch>
        </p:blipFill>
        <p:spPr>
          <a:xfrm>
            <a:off x="1003176" y="62144"/>
            <a:ext cx="3962185" cy="5483994"/>
          </a:xfrm>
          <a:prstGeom prst="rect">
            <a:avLst/>
          </a:prstGeom>
        </p:spPr>
      </p:pic>
    </p:spTree>
    <p:extLst>
      <p:ext uri="{BB962C8B-B14F-4D97-AF65-F5344CB8AC3E}">
        <p14:creationId xmlns:p14="http://schemas.microsoft.com/office/powerpoint/2010/main" val="3122798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6D793B-0795-94E3-5947-3DFD1DFA9D2A}"/>
              </a:ext>
            </a:extLst>
          </p:cNvPr>
          <p:cNvSpPr>
            <a:spLocks noGrp="1"/>
          </p:cNvSpPr>
          <p:nvPr>
            <p:ph idx="1"/>
          </p:nvPr>
        </p:nvSpPr>
        <p:spPr>
          <a:xfrm>
            <a:off x="4050437" y="5548544"/>
            <a:ext cx="3886199" cy="917995"/>
          </a:xfrm>
        </p:spPr>
        <p:txBody>
          <a:bodyPr>
            <a:noAutofit/>
          </a:bodyPr>
          <a:lstStyle/>
          <a:p>
            <a:r>
              <a:rPr lang="en-GB" sz="2500" dirty="0"/>
              <a:t>BATTLE WITH QUESTIONS</a:t>
            </a:r>
          </a:p>
        </p:txBody>
      </p:sp>
      <p:sp>
        <p:nvSpPr>
          <p:cNvPr id="4" name="Rectangle 3">
            <a:extLst>
              <a:ext uri="{FF2B5EF4-FFF2-40B4-BE49-F238E27FC236}">
                <a16:creationId xmlns:a16="http://schemas.microsoft.com/office/drawing/2014/main" id="{DE4E9CE1-AEB4-145D-04DF-2E83D9580AFE}"/>
              </a:ext>
            </a:extLst>
          </p:cNvPr>
          <p:cNvSpPr/>
          <p:nvPr/>
        </p:nvSpPr>
        <p:spPr>
          <a:xfrm>
            <a:off x="337351" y="168676"/>
            <a:ext cx="11150354" cy="527333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r>
              <a:rPr lang="en-GB" sz="2500" kern="150" dirty="0">
                <a:effectLst/>
                <a:latin typeface="Tahoma" panose="020B0604030504040204" pitchFamily="34" charset="0"/>
                <a:ea typeface="Tahoma" panose="020B0604030504040204" pitchFamily="34" charset="0"/>
                <a:cs typeface="Tahoma" panose="020B0604030504040204" pitchFamily="34" charset="0"/>
              </a:rPr>
              <a:t>1 What is a battle? Is it similar to a game?</a:t>
            </a:r>
          </a:p>
          <a:p>
            <a:pPr lvl="0"/>
            <a:endParaRPr lang="en-GB" sz="2500" kern="150" dirty="0">
              <a:effectLst/>
              <a:latin typeface="Tahoma" panose="020B0604030504040204" pitchFamily="34" charset="0"/>
              <a:ea typeface="Tahoma" panose="020B0604030504040204" pitchFamily="34" charset="0"/>
              <a:cs typeface="Tahoma" panose="020B0604030504040204" pitchFamily="34" charset="0"/>
            </a:endParaRPr>
          </a:p>
          <a:p>
            <a:pPr lvl="0"/>
            <a:r>
              <a:rPr lang="en-GB" sz="2500" kern="150" dirty="0">
                <a:effectLst/>
                <a:latin typeface="Tahoma" panose="020B0604030504040204" pitchFamily="34" charset="0"/>
                <a:ea typeface="Tahoma" panose="020B0604030504040204" pitchFamily="34" charset="0"/>
                <a:cs typeface="Tahoma" panose="020B0604030504040204" pitchFamily="34" charset="0"/>
              </a:rPr>
              <a:t>2 Why do people engage in battles? Is it the start of conflict, or is it to end a    conflict, or is it something completely different?</a:t>
            </a:r>
          </a:p>
          <a:p>
            <a:pPr lvl="0"/>
            <a:endParaRPr lang="en-GB" sz="2500" kern="150" dirty="0">
              <a:effectLst/>
              <a:latin typeface="Tahoma" panose="020B0604030504040204" pitchFamily="34" charset="0"/>
              <a:ea typeface="Tahoma" panose="020B0604030504040204" pitchFamily="34" charset="0"/>
              <a:cs typeface="Tahoma" panose="020B0604030504040204" pitchFamily="34" charset="0"/>
            </a:endParaRPr>
          </a:p>
          <a:p>
            <a:pPr lvl="0"/>
            <a:r>
              <a:rPr lang="en-GB" sz="2500" kern="150" dirty="0">
                <a:effectLst/>
                <a:latin typeface="Tahoma" panose="020B0604030504040204" pitchFamily="34" charset="0"/>
                <a:ea typeface="Tahoma" panose="020B0604030504040204" pitchFamily="34" charset="0"/>
                <a:cs typeface="Tahoma" panose="020B0604030504040204" pitchFamily="34" charset="0"/>
              </a:rPr>
              <a:t>3 How do people know and recognize the winner and the loser, and is there always one? What are the consequences of being one?</a:t>
            </a:r>
          </a:p>
          <a:p>
            <a:pPr lvl="0"/>
            <a:endParaRPr lang="en-GB" sz="2500" kern="150" dirty="0">
              <a:effectLst/>
              <a:latin typeface="Tahoma" panose="020B0604030504040204" pitchFamily="34" charset="0"/>
              <a:ea typeface="Tahoma" panose="020B0604030504040204" pitchFamily="34" charset="0"/>
              <a:cs typeface="Tahoma" panose="020B0604030504040204" pitchFamily="34" charset="0"/>
            </a:endParaRPr>
          </a:p>
          <a:p>
            <a:pPr lvl="0"/>
            <a:r>
              <a:rPr lang="en-GB" sz="2500" kern="150" dirty="0">
                <a:effectLst/>
                <a:latin typeface="Tahoma" panose="020B0604030504040204" pitchFamily="34" charset="0"/>
                <a:ea typeface="Tahoma" panose="020B0604030504040204" pitchFamily="34" charset="0"/>
                <a:cs typeface="Tahoma" panose="020B0604030504040204" pitchFamily="34" charset="0"/>
              </a:rPr>
              <a:t>4 Is the option of not participating in a battle a possibility? What are the consequences of taking that option?</a:t>
            </a:r>
          </a:p>
          <a:p>
            <a:pPr lvl="0"/>
            <a:endParaRPr lang="en-GB" sz="2500" kern="150" dirty="0">
              <a:effectLst/>
              <a:latin typeface="Tahoma" panose="020B0604030504040204" pitchFamily="34" charset="0"/>
              <a:ea typeface="Tahoma" panose="020B0604030504040204" pitchFamily="34" charset="0"/>
              <a:cs typeface="Tahoma" panose="020B0604030504040204" pitchFamily="34" charset="0"/>
            </a:endParaRPr>
          </a:p>
          <a:p>
            <a:pPr lvl="0"/>
            <a:r>
              <a:rPr lang="en-GB" sz="2500" kern="150" dirty="0">
                <a:effectLst/>
                <a:latin typeface="Tahoma" panose="020B0604030504040204" pitchFamily="34" charset="0"/>
                <a:ea typeface="Tahoma" panose="020B0604030504040204" pitchFamily="34" charset="0"/>
                <a:cs typeface="Tahoma" panose="020B0604030504040204" pitchFamily="34" charset="0"/>
              </a:rPr>
              <a:t>5 What do you think your planet will gain from having battles in the future? How will battles improve the quality of life on Planet Earth?</a:t>
            </a:r>
          </a:p>
        </p:txBody>
      </p:sp>
    </p:spTree>
    <p:extLst>
      <p:ext uri="{BB962C8B-B14F-4D97-AF65-F5344CB8AC3E}">
        <p14:creationId xmlns:p14="http://schemas.microsoft.com/office/powerpoint/2010/main" val="51437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874181-707D-EA85-0446-9DF6E5BF2AFE}"/>
              </a:ext>
            </a:extLst>
          </p:cNvPr>
          <p:cNvSpPr>
            <a:spLocks noGrp="1"/>
          </p:cNvSpPr>
          <p:nvPr>
            <p:ph idx="1"/>
          </p:nvPr>
        </p:nvSpPr>
        <p:spPr>
          <a:xfrm>
            <a:off x="4756327" y="5788749"/>
            <a:ext cx="2341485" cy="491867"/>
          </a:xfrm>
        </p:spPr>
        <p:txBody>
          <a:bodyPr>
            <a:noAutofit/>
          </a:bodyPr>
          <a:lstStyle/>
          <a:p>
            <a:r>
              <a:rPr lang="en-GB" sz="2500" dirty="0"/>
              <a:t>BLACK DOOR</a:t>
            </a:r>
          </a:p>
        </p:txBody>
      </p:sp>
      <p:pic>
        <p:nvPicPr>
          <p:cNvPr id="4" name="Picture 3">
            <a:extLst>
              <a:ext uri="{FF2B5EF4-FFF2-40B4-BE49-F238E27FC236}">
                <a16:creationId xmlns:a16="http://schemas.microsoft.com/office/drawing/2014/main" id="{CBF2F535-5F0B-8130-A1A5-A693637FB68D}"/>
              </a:ext>
            </a:extLst>
          </p:cNvPr>
          <p:cNvPicPr>
            <a:picLocks noChangeAspect="1"/>
          </p:cNvPicPr>
          <p:nvPr/>
        </p:nvPicPr>
        <p:blipFill rotWithShape="1">
          <a:blip r:embed="rId2"/>
          <a:srcRect b="7759"/>
          <a:stretch/>
        </p:blipFill>
        <p:spPr>
          <a:xfrm>
            <a:off x="3657600" y="1729"/>
            <a:ext cx="4538941" cy="5582327"/>
          </a:xfrm>
          <a:prstGeom prst="rect">
            <a:avLst/>
          </a:prstGeom>
        </p:spPr>
      </p:pic>
    </p:spTree>
    <p:extLst>
      <p:ext uri="{BB962C8B-B14F-4D97-AF65-F5344CB8AC3E}">
        <p14:creationId xmlns:p14="http://schemas.microsoft.com/office/powerpoint/2010/main" val="1085512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1F8CC8-7DD7-1739-2EC8-C66269C2E53B}"/>
              </a:ext>
            </a:extLst>
          </p:cNvPr>
          <p:cNvPicPr>
            <a:picLocks noChangeAspect="1"/>
          </p:cNvPicPr>
          <p:nvPr/>
        </p:nvPicPr>
        <p:blipFill>
          <a:blip r:embed="rId2"/>
          <a:stretch>
            <a:fillRect/>
          </a:stretch>
        </p:blipFill>
        <p:spPr>
          <a:xfrm>
            <a:off x="110593" y="950168"/>
            <a:ext cx="2262383" cy="3646245"/>
          </a:xfrm>
          <a:prstGeom prst="rect">
            <a:avLst/>
          </a:prstGeom>
        </p:spPr>
      </p:pic>
      <p:sp>
        <p:nvSpPr>
          <p:cNvPr id="3" name="Content Placeholder 2">
            <a:extLst>
              <a:ext uri="{FF2B5EF4-FFF2-40B4-BE49-F238E27FC236}">
                <a16:creationId xmlns:a16="http://schemas.microsoft.com/office/drawing/2014/main" id="{95D355AD-B0D7-1FD0-F15A-21432ACA378C}"/>
              </a:ext>
            </a:extLst>
          </p:cNvPr>
          <p:cNvSpPr>
            <a:spLocks noGrp="1"/>
          </p:cNvSpPr>
          <p:nvPr>
            <p:ph idx="1"/>
          </p:nvPr>
        </p:nvSpPr>
        <p:spPr>
          <a:xfrm>
            <a:off x="4540385" y="5557421"/>
            <a:ext cx="2597262" cy="882484"/>
          </a:xfrm>
        </p:spPr>
        <p:txBody>
          <a:bodyPr>
            <a:normAutofit/>
          </a:bodyPr>
          <a:lstStyle/>
          <a:p>
            <a:r>
              <a:rPr lang="en-GB" sz="2500" dirty="0"/>
              <a:t>A BOOK EXTRACT: </a:t>
            </a:r>
          </a:p>
        </p:txBody>
      </p:sp>
      <p:sp>
        <p:nvSpPr>
          <p:cNvPr id="5" name="Rectangle 4">
            <a:extLst>
              <a:ext uri="{FF2B5EF4-FFF2-40B4-BE49-F238E27FC236}">
                <a16:creationId xmlns:a16="http://schemas.microsoft.com/office/drawing/2014/main" id="{A36E0AF9-5A72-F5A3-48C2-30E348037337}"/>
              </a:ext>
            </a:extLst>
          </p:cNvPr>
          <p:cNvSpPr/>
          <p:nvPr/>
        </p:nvSpPr>
        <p:spPr>
          <a:xfrm>
            <a:off x="2423604" y="947692"/>
            <a:ext cx="9268288" cy="3648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r>
              <a:rPr lang="en-GB" sz="2500" b="1" kern="0" dirty="0" err="1">
                <a:effectLst/>
                <a:latin typeface="Times New Roman" panose="02020603050405020304" pitchFamily="18" charset="0"/>
                <a:ea typeface="Times New Roman" panose="02020603050405020304" pitchFamily="18" charset="0"/>
                <a:cs typeface="Times New Roman" panose="02020603050405020304" pitchFamily="18" charset="0"/>
              </a:rPr>
              <a:t>Xgħajra</a:t>
            </a:r>
            <a:r>
              <a:rPr lang="en-GB" sz="2500" b="1" kern="0" dirty="0">
                <a:effectLst/>
                <a:latin typeface="Times New Roman" panose="02020603050405020304" pitchFamily="18" charset="0"/>
                <a:ea typeface="Times New Roman" panose="02020603050405020304" pitchFamily="18" charset="0"/>
                <a:cs typeface="Times New Roman" panose="02020603050405020304" pitchFamily="18" charset="0"/>
              </a:rPr>
              <a:t> is a small village and very few people live there all year round. Most people only come for six months of the year to make the most of the peaceful seashore. In winter the storms and gale force winds are extraordinary: the wind can sound like an angry wild dog on the prowl outside your window, and the waves rise as high as buildings until they finally smash and disintegrate against the sharp rocks. This is why most people decide to return to their homes in </a:t>
            </a:r>
            <a:r>
              <a:rPr lang="en-GB" sz="2500" b="1" kern="0" dirty="0" err="1">
                <a:effectLst/>
                <a:latin typeface="Times New Roman" panose="02020603050405020304" pitchFamily="18" charset="0"/>
                <a:ea typeface="Times New Roman" panose="02020603050405020304" pitchFamily="18" charset="0"/>
                <a:cs typeface="Times New Roman" panose="02020603050405020304" pitchFamily="18" charset="0"/>
              </a:rPr>
              <a:t>Ħaż-Żabbar</a:t>
            </a:r>
            <a:r>
              <a:rPr lang="en-GB" sz="2500" b="1" kern="0" dirty="0">
                <a:effectLst/>
                <a:latin typeface="Times New Roman" panose="02020603050405020304" pitchFamily="18" charset="0"/>
                <a:ea typeface="Times New Roman" panose="02020603050405020304" pitchFamily="18" charset="0"/>
                <a:cs typeface="Times New Roman" panose="02020603050405020304" pitchFamily="18" charset="0"/>
              </a:rPr>
              <a:t> for the colder months.</a:t>
            </a:r>
            <a:endParaRPr lang="en-GB" sz="2500" kern="150" dirty="0">
              <a:effectLst/>
              <a:latin typeface="Times New Roman" panose="02020603050405020304" pitchFamily="18" charset="0"/>
              <a:ea typeface="SimSun" panose="02010600030101010101" pitchFamily="2" charset="-122"/>
              <a:cs typeface="Lucida Sans" panose="020B0602040502020204" pitchFamily="34" charset="0"/>
            </a:endParaRPr>
          </a:p>
        </p:txBody>
      </p:sp>
      <p:sp>
        <p:nvSpPr>
          <p:cNvPr id="7" name="Rectangle 6">
            <a:extLst>
              <a:ext uri="{FF2B5EF4-FFF2-40B4-BE49-F238E27FC236}">
                <a16:creationId xmlns:a16="http://schemas.microsoft.com/office/drawing/2014/main" id="{4D6E7F68-9712-2CF3-6155-BC9B28E8B19F}"/>
              </a:ext>
            </a:extLst>
          </p:cNvPr>
          <p:cNvSpPr/>
          <p:nvPr/>
        </p:nvSpPr>
        <p:spPr>
          <a:xfrm>
            <a:off x="2423604" y="4643021"/>
            <a:ext cx="9268287" cy="9144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GB" sz="1800" b="1" i="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auto"/>
            <a:r>
              <a:rPr lang="en-GB" sz="1800" b="1" i="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KISSIRTU KULLIMKIEN</a:t>
            </a:r>
            <a:r>
              <a:rPr lang="en-GB" sz="1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kern="150" dirty="0">
              <a:solidFill>
                <a:schemeClr val="tx1"/>
              </a:solidFill>
              <a:effectLst/>
              <a:latin typeface="Times New Roman" panose="02020603050405020304" pitchFamily="18" charset="0"/>
              <a:ea typeface="SimSun" panose="02010600030101010101" pitchFamily="2" charset="-122"/>
              <a:cs typeface="Lucida Sans" panose="020B0602040502020204" pitchFamily="34" charset="0"/>
            </a:endParaRPr>
          </a:p>
          <a:p>
            <a:pPr algn="ctr" fontAlgn="auto"/>
            <a:r>
              <a:rPr lang="en-GB" sz="1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(YOU’VE DESTROYED EVERYTHING)</a:t>
            </a:r>
            <a:endParaRPr lang="en-GB" sz="1800" kern="150" dirty="0">
              <a:solidFill>
                <a:schemeClr val="tx1"/>
              </a:solidFill>
              <a:effectLst/>
              <a:latin typeface="Times New Roman" panose="02020603050405020304" pitchFamily="18" charset="0"/>
              <a:ea typeface="SimSun" panose="02010600030101010101" pitchFamily="2" charset="-122"/>
              <a:cs typeface="Lucida Sans" panose="020B0602040502020204" pitchFamily="34" charset="0"/>
            </a:endParaRPr>
          </a:p>
          <a:p>
            <a:pPr algn="ctr" fontAlgn="auto"/>
            <a:endParaRPr lang="en-GB" sz="1800" kern="150" dirty="0">
              <a:solidFill>
                <a:schemeClr val="tx1"/>
              </a:solidFill>
              <a:effectLst/>
              <a:latin typeface="Times New Roman" panose="02020603050405020304" pitchFamily="18" charset="0"/>
              <a:ea typeface="SimSun" panose="02010600030101010101" pitchFamily="2" charset="-122"/>
              <a:cs typeface="Lucida Sans" panose="020B0602040502020204" pitchFamily="34" charset="0"/>
            </a:endParaRPr>
          </a:p>
        </p:txBody>
      </p:sp>
    </p:spTree>
    <p:extLst>
      <p:ext uri="{BB962C8B-B14F-4D97-AF65-F5344CB8AC3E}">
        <p14:creationId xmlns:p14="http://schemas.microsoft.com/office/powerpoint/2010/main" val="3616115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008111-03B2-9144-F672-29D6C7D58411}"/>
              </a:ext>
            </a:extLst>
          </p:cNvPr>
          <p:cNvSpPr>
            <a:spLocks noGrp="1"/>
          </p:cNvSpPr>
          <p:nvPr>
            <p:ph idx="1"/>
          </p:nvPr>
        </p:nvSpPr>
        <p:spPr>
          <a:xfrm rot="10800000" flipV="1">
            <a:off x="4710737" y="5824497"/>
            <a:ext cx="2371724" cy="360624"/>
          </a:xfrm>
        </p:spPr>
        <p:txBody>
          <a:bodyPr>
            <a:noAutofit/>
          </a:bodyPr>
          <a:lstStyle/>
          <a:p>
            <a:pPr algn="ctr"/>
            <a:r>
              <a:rPr lang="en-GB" sz="2500" dirty="0"/>
              <a:t>TWO SCHOLARS</a:t>
            </a:r>
          </a:p>
        </p:txBody>
      </p:sp>
      <p:pic>
        <p:nvPicPr>
          <p:cNvPr id="4" name="Picture 3">
            <a:extLst>
              <a:ext uri="{FF2B5EF4-FFF2-40B4-BE49-F238E27FC236}">
                <a16:creationId xmlns:a16="http://schemas.microsoft.com/office/drawing/2014/main" id="{664E4BF8-8E58-282C-81A2-30DF90D0DF1D}"/>
              </a:ext>
            </a:extLst>
          </p:cNvPr>
          <p:cNvPicPr>
            <a:picLocks noChangeAspect="1"/>
          </p:cNvPicPr>
          <p:nvPr/>
        </p:nvPicPr>
        <p:blipFill>
          <a:blip r:embed="rId2"/>
          <a:stretch>
            <a:fillRect/>
          </a:stretch>
        </p:blipFill>
        <p:spPr>
          <a:xfrm>
            <a:off x="3086100" y="1"/>
            <a:ext cx="5620999" cy="5600700"/>
          </a:xfrm>
          <a:prstGeom prst="rect">
            <a:avLst/>
          </a:prstGeom>
        </p:spPr>
      </p:pic>
    </p:spTree>
    <p:extLst>
      <p:ext uri="{BB962C8B-B14F-4D97-AF65-F5344CB8AC3E}">
        <p14:creationId xmlns:p14="http://schemas.microsoft.com/office/powerpoint/2010/main" val="2204872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FDE56-36A8-EBD4-3985-AE00550007BA}"/>
              </a:ext>
            </a:extLst>
          </p:cNvPr>
          <p:cNvSpPr>
            <a:spLocks noGrp="1"/>
          </p:cNvSpPr>
          <p:nvPr>
            <p:ph type="title"/>
          </p:nvPr>
        </p:nvSpPr>
        <p:spPr>
          <a:xfrm>
            <a:off x="4984267" y="5779363"/>
            <a:ext cx="1799947" cy="488359"/>
          </a:xfrm>
        </p:spPr>
        <p:txBody>
          <a:bodyPr>
            <a:normAutofit/>
          </a:bodyPr>
          <a:lstStyle/>
          <a:p>
            <a:r>
              <a:rPr lang="en-GB" sz="1800" dirty="0">
                <a:solidFill>
                  <a:schemeClr val="tx1"/>
                </a:solidFill>
              </a:rPr>
              <a:t>FACT / OPINION</a:t>
            </a:r>
          </a:p>
        </p:txBody>
      </p:sp>
      <p:sp>
        <p:nvSpPr>
          <p:cNvPr id="3" name="Content Placeholder 2">
            <a:extLst>
              <a:ext uri="{FF2B5EF4-FFF2-40B4-BE49-F238E27FC236}">
                <a16:creationId xmlns:a16="http://schemas.microsoft.com/office/drawing/2014/main" id="{9EC198B4-FFB0-43AC-7008-2A5BB424ED69}"/>
              </a:ext>
            </a:extLst>
          </p:cNvPr>
          <p:cNvSpPr>
            <a:spLocks noGrp="1"/>
          </p:cNvSpPr>
          <p:nvPr>
            <p:ph idx="1"/>
          </p:nvPr>
        </p:nvSpPr>
        <p:spPr>
          <a:xfrm>
            <a:off x="230819" y="252351"/>
            <a:ext cx="10396883" cy="3311189"/>
          </a:xfrm>
        </p:spPr>
        <p:txBody>
          <a:bodyPr>
            <a:normAutofit/>
          </a:bodyPr>
          <a:lstStyle/>
          <a:p>
            <a:pPr marL="0" lvl="0" indent="0" fontAlgn="auto">
              <a:buNone/>
            </a:pPr>
            <a:r>
              <a:rPr lang="en-GB" sz="2500" b="1" kern="0" cap="none"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GB" sz="2500" b="1" kern="0" cap="none" dirty="0" err="1">
                <a:effectLst/>
                <a:latin typeface="Times New Roman" panose="02020603050405020304" pitchFamily="18" charset="0"/>
                <a:ea typeface="Times New Roman" panose="02020603050405020304" pitchFamily="18" charset="0"/>
                <a:cs typeface="Times New Roman" panose="02020603050405020304" pitchFamily="18" charset="0"/>
              </a:rPr>
              <a:t>Xghajra</a:t>
            </a:r>
            <a:r>
              <a:rPr lang="en-GB" sz="2500" b="1" kern="0" cap="none" dirty="0">
                <a:effectLst/>
                <a:latin typeface="Times New Roman" panose="02020603050405020304" pitchFamily="18" charset="0"/>
                <a:ea typeface="Times New Roman" panose="02020603050405020304" pitchFamily="18" charset="0"/>
                <a:cs typeface="Times New Roman" panose="02020603050405020304" pitchFamily="18" charset="0"/>
              </a:rPr>
              <a:t> is a very boring and solitary place.</a:t>
            </a:r>
            <a:endParaRPr lang="en-GB" sz="2500" b="1" kern="150" cap="none" dirty="0">
              <a:effectLst/>
              <a:latin typeface="Times New Roman" panose="02020603050405020304" pitchFamily="18" charset="0"/>
              <a:ea typeface="SimSun" panose="02010600030101010101" pitchFamily="2" charset="-122"/>
              <a:cs typeface="Mangal" panose="02040503050203030202" pitchFamily="18" charset="0"/>
            </a:endParaRPr>
          </a:p>
          <a:p>
            <a:pPr marL="0" lvl="0" indent="0" fontAlgn="auto">
              <a:buNone/>
            </a:pPr>
            <a:r>
              <a:rPr lang="en-GB" sz="2500" b="1" kern="0" cap="none" dirty="0">
                <a:effectLst/>
                <a:latin typeface="Times New Roman" panose="02020603050405020304" pitchFamily="18" charset="0"/>
                <a:ea typeface="Times New Roman" panose="02020603050405020304" pitchFamily="18" charset="0"/>
                <a:cs typeface="Times New Roman" panose="02020603050405020304" pitchFamily="18" charset="0"/>
              </a:rPr>
              <a:t>2 The waves in winter can be dangerous.</a:t>
            </a:r>
            <a:endParaRPr lang="en-GB" sz="2500" b="1" kern="150" cap="none" dirty="0">
              <a:effectLst/>
              <a:latin typeface="Times New Roman" panose="02020603050405020304" pitchFamily="18" charset="0"/>
              <a:ea typeface="SimSun" panose="02010600030101010101" pitchFamily="2" charset="-122"/>
              <a:cs typeface="Mangal" panose="02040503050203030202" pitchFamily="18" charset="0"/>
            </a:endParaRPr>
          </a:p>
          <a:p>
            <a:pPr marL="0" lvl="0" indent="0" fontAlgn="auto">
              <a:buNone/>
            </a:pPr>
            <a:r>
              <a:rPr lang="en-GB" sz="2500" b="1" kern="0" cap="none" dirty="0">
                <a:effectLst/>
                <a:latin typeface="Times New Roman" panose="02020603050405020304" pitchFamily="18" charset="0"/>
                <a:ea typeface="Times New Roman" panose="02020603050405020304" pitchFamily="18" charset="0"/>
                <a:cs typeface="Times New Roman" panose="02020603050405020304" pitchFamily="18" charset="0"/>
              </a:rPr>
              <a:t>3 The writer of this paragraph wants to promote </a:t>
            </a:r>
            <a:r>
              <a:rPr lang="en-GB" sz="2500" b="1" kern="0" cap="none" dirty="0" err="1">
                <a:effectLst/>
                <a:latin typeface="Times New Roman" panose="02020603050405020304" pitchFamily="18" charset="0"/>
                <a:ea typeface="Times New Roman" panose="02020603050405020304" pitchFamily="18" charset="0"/>
                <a:cs typeface="Times New Roman" panose="02020603050405020304" pitchFamily="18" charset="0"/>
              </a:rPr>
              <a:t>Xghajra</a:t>
            </a:r>
            <a:r>
              <a:rPr lang="en-GB" sz="2500" b="1" kern="0" cap="none"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500" b="1" kern="150" cap="none" dirty="0">
              <a:effectLst/>
              <a:latin typeface="Times New Roman" panose="02020603050405020304" pitchFamily="18" charset="0"/>
              <a:ea typeface="SimSun" panose="02010600030101010101" pitchFamily="2" charset="-122"/>
              <a:cs typeface="Mangal" panose="02040503050203030202" pitchFamily="18" charset="0"/>
            </a:endParaRPr>
          </a:p>
          <a:p>
            <a:pPr marL="0" lvl="0" indent="0" fontAlgn="auto">
              <a:buNone/>
            </a:pPr>
            <a:r>
              <a:rPr lang="en-GB" sz="2500" b="1" kern="0" cap="none" dirty="0">
                <a:effectLst/>
                <a:latin typeface="Times New Roman" panose="02020603050405020304" pitchFamily="18" charset="0"/>
                <a:ea typeface="Times New Roman" panose="02020603050405020304" pitchFamily="18" charset="0"/>
                <a:cs typeface="Times New Roman" panose="02020603050405020304" pitchFamily="18" charset="0"/>
              </a:rPr>
              <a:t>4 Most people leave </a:t>
            </a:r>
            <a:r>
              <a:rPr lang="en-GB" sz="2500" b="1" kern="0" cap="none" dirty="0" err="1">
                <a:latin typeface="Times New Roman" panose="02020603050405020304" pitchFamily="18" charset="0"/>
                <a:ea typeface="Times New Roman" panose="02020603050405020304" pitchFamily="18" charset="0"/>
                <a:cs typeface="Times New Roman" panose="02020603050405020304" pitchFamily="18" charset="0"/>
              </a:rPr>
              <a:t>X</a:t>
            </a:r>
            <a:r>
              <a:rPr lang="en-GB" sz="2500" b="1" kern="0" cap="none" dirty="0" err="1">
                <a:effectLst/>
                <a:latin typeface="Times New Roman" panose="02020603050405020304" pitchFamily="18" charset="0"/>
                <a:ea typeface="Times New Roman" panose="02020603050405020304" pitchFamily="18" charset="0"/>
                <a:cs typeface="Times New Roman" panose="02020603050405020304" pitchFamily="18" charset="0"/>
              </a:rPr>
              <a:t>ghajra</a:t>
            </a:r>
            <a:r>
              <a:rPr lang="en-GB" sz="2500" b="1" kern="0" cap="none" dirty="0">
                <a:effectLst/>
                <a:latin typeface="Times New Roman" panose="02020603050405020304" pitchFamily="18" charset="0"/>
                <a:ea typeface="Times New Roman" panose="02020603050405020304" pitchFamily="18" charset="0"/>
                <a:cs typeface="Times New Roman" panose="02020603050405020304" pitchFamily="18" charset="0"/>
              </a:rPr>
              <a:t> in winter months because of the weather.</a:t>
            </a:r>
            <a:endParaRPr lang="en-GB" sz="2500" b="1" kern="150" cap="none" dirty="0">
              <a:effectLst/>
              <a:latin typeface="Times New Roman" panose="02020603050405020304" pitchFamily="18" charset="0"/>
              <a:ea typeface="SimSun" panose="02010600030101010101" pitchFamily="2" charset="-122"/>
              <a:cs typeface="Mangal" panose="02040503050203030202" pitchFamily="18" charset="0"/>
            </a:endParaRPr>
          </a:p>
          <a:p>
            <a:pPr marL="0" lvl="0" indent="0" fontAlgn="auto">
              <a:buNone/>
            </a:pPr>
            <a:r>
              <a:rPr lang="en-GB" sz="2500" b="1" kern="0" cap="none" dirty="0">
                <a:effectLst/>
                <a:latin typeface="Times New Roman" panose="02020603050405020304" pitchFamily="18" charset="0"/>
                <a:ea typeface="Times New Roman" panose="02020603050405020304" pitchFamily="18" charset="0"/>
                <a:cs typeface="Times New Roman" panose="02020603050405020304" pitchFamily="18" charset="0"/>
              </a:rPr>
              <a:t>5 The writer is impressed by the winter winds and storms.</a:t>
            </a:r>
            <a:endParaRPr lang="en-GB" sz="2500" b="1" kern="150" cap="none" dirty="0">
              <a:effectLst/>
              <a:latin typeface="Times New Roman" panose="02020603050405020304" pitchFamily="18" charset="0"/>
              <a:ea typeface="SimSun" panose="02010600030101010101" pitchFamily="2" charset="-122"/>
              <a:cs typeface="Mangal" panose="02040503050203030202" pitchFamily="18" charset="0"/>
            </a:endParaRPr>
          </a:p>
          <a:p>
            <a:endParaRPr lang="en-GB" dirty="0"/>
          </a:p>
        </p:txBody>
      </p:sp>
      <p:sp>
        <p:nvSpPr>
          <p:cNvPr id="4" name="Rectangle 3">
            <a:extLst>
              <a:ext uri="{FF2B5EF4-FFF2-40B4-BE49-F238E27FC236}">
                <a16:creationId xmlns:a16="http://schemas.microsoft.com/office/drawing/2014/main" id="{7987D2EA-4707-31DE-C65B-EE3D228A69AB}"/>
              </a:ext>
            </a:extLst>
          </p:cNvPr>
          <p:cNvSpPr/>
          <p:nvPr/>
        </p:nvSpPr>
        <p:spPr>
          <a:xfrm>
            <a:off x="230819" y="3563540"/>
            <a:ext cx="11317374" cy="1860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r>
              <a:rPr lang="en-GB"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Xgħajra</a:t>
            </a: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is a small village and very few people live there all year round. Most people only come for six months of the year to make the most of the peaceful seashore. In winter the storms and gale force winds are extraordinary: the wind can sound like an angry wild dog on the prowl outside your window, and the waves rise as high as buildings until they finally smash and disintegrate against the sharp rocks. This is why most people decide to return to their homes in </a:t>
            </a:r>
            <a:r>
              <a:rPr lang="en-GB"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Ħaż-Żabbar</a:t>
            </a: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for the colder months.</a:t>
            </a:r>
            <a:endParaRPr lang="en-GB" sz="1800" kern="150" dirty="0">
              <a:effectLst/>
              <a:latin typeface="Times New Roman" panose="02020603050405020304" pitchFamily="18" charset="0"/>
              <a:ea typeface="SimSun" panose="02010600030101010101" pitchFamily="2" charset="-122"/>
              <a:cs typeface="Lucida Sans" panose="020B0602040502020204" pitchFamily="34" charset="0"/>
            </a:endParaRPr>
          </a:p>
        </p:txBody>
      </p:sp>
    </p:spTree>
    <p:extLst>
      <p:ext uri="{BB962C8B-B14F-4D97-AF65-F5344CB8AC3E}">
        <p14:creationId xmlns:p14="http://schemas.microsoft.com/office/powerpoint/2010/main" val="2636820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AB92A-F5D7-1CDD-AB05-2DA68613D49D}"/>
              </a:ext>
            </a:extLst>
          </p:cNvPr>
          <p:cNvSpPr>
            <a:spLocks noGrp="1"/>
          </p:cNvSpPr>
          <p:nvPr>
            <p:ph idx="1"/>
          </p:nvPr>
        </p:nvSpPr>
        <p:spPr>
          <a:xfrm>
            <a:off x="5173832" y="5642268"/>
            <a:ext cx="1844336" cy="589521"/>
          </a:xfrm>
        </p:spPr>
        <p:txBody>
          <a:bodyPr>
            <a:normAutofit/>
          </a:bodyPr>
          <a:lstStyle/>
          <a:p>
            <a:r>
              <a:rPr lang="en-GB" sz="2500" dirty="0"/>
              <a:t>PINK DOOR</a:t>
            </a:r>
          </a:p>
        </p:txBody>
      </p:sp>
      <p:pic>
        <p:nvPicPr>
          <p:cNvPr id="4" name="Picture 3">
            <a:extLst>
              <a:ext uri="{FF2B5EF4-FFF2-40B4-BE49-F238E27FC236}">
                <a16:creationId xmlns:a16="http://schemas.microsoft.com/office/drawing/2014/main" id="{C9338F2C-25F0-AD08-6305-68E0759899C5}"/>
              </a:ext>
            </a:extLst>
          </p:cNvPr>
          <p:cNvPicPr>
            <a:picLocks noChangeAspect="1"/>
          </p:cNvPicPr>
          <p:nvPr/>
        </p:nvPicPr>
        <p:blipFill>
          <a:blip r:embed="rId2"/>
          <a:stretch>
            <a:fillRect/>
          </a:stretch>
        </p:blipFill>
        <p:spPr>
          <a:xfrm>
            <a:off x="3817204" y="75699"/>
            <a:ext cx="4061144" cy="5412371"/>
          </a:xfrm>
          <a:prstGeom prst="rect">
            <a:avLst/>
          </a:prstGeom>
        </p:spPr>
      </p:pic>
    </p:spTree>
    <p:extLst>
      <p:ext uri="{BB962C8B-B14F-4D97-AF65-F5344CB8AC3E}">
        <p14:creationId xmlns:p14="http://schemas.microsoft.com/office/powerpoint/2010/main" val="1322704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0D6DB7-1A50-69A8-C3E5-735E99241B8B}"/>
              </a:ext>
            </a:extLst>
          </p:cNvPr>
          <p:cNvSpPr>
            <a:spLocks noGrp="1"/>
          </p:cNvSpPr>
          <p:nvPr>
            <p:ph idx="1"/>
          </p:nvPr>
        </p:nvSpPr>
        <p:spPr>
          <a:xfrm>
            <a:off x="4569559" y="5504155"/>
            <a:ext cx="2398820" cy="1006771"/>
          </a:xfrm>
        </p:spPr>
        <p:txBody>
          <a:bodyPr>
            <a:normAutofit/>
          </a:bodyPr>
          <a:lstStyle/>
          <a:p>
            <a:r>
              <a:rPr lang="en-GB" sz="2500" dirty="0"/>
              <a:t>BROWN DOOR </a:t>
            </a:r>
          </a:p>
        </p:txBody>
      </p:sp>
      <p:pic>
        <p:nvPicPr>
          <p:cNvPr id="4" name="Picture 3">
            <a:extLst>
              <a:ext uri="{FF2B5EF4-FFF2-40B4-BE49-F238E27FC236}">
                <a16:creationId xmlns:a16="http://schemas.microsoft.com/office/drawing/2014/main" id="{26242D97-31E9-BA70-DDFC-6DAB9DF53091}"/>
              </a:ext>
            </a:extLst>
          </p:cNvPr>
          <p:cNvPicPr>
            <a:picLocks noChangeAspect="1"/>
          </p:cNvPicPr>
          <p:nvPr/>
        </p:nvPicPr>
        <p:blipFill rotWithShape="1">
          <a:blip r:embed="rId2"/>
          <a:srcRect t="16026" b="12471"/>
          <a:stretch/>
        </p:blipFill>
        <p:spPr>
          <a:xfrm>
            <a:off x="4064124" y="88638"/>
            <a:ext cx="3409691" cy="5415517"/>
          </a:xfrm>
          <a:prstGeom prst="rect">
            <a:avLst/>
          </a:prstGeom>
        </p:spPr>
      </p:pic>
    </p:spTree>
    <p:extLst>
      <p:ext uri="{BB962C8B-B14F-4D97-AF65-F5344CB8AC3E}">
        <p14:creationId xmlns:p14="http://schemas.microsoft.com/office/powerpoint/2010/main" val="1083087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692DB5-D893-C5BD-C0E7-5265A224D2B4}"/>
              </a:ext>
            </a:extLst>
          </p:cNvPr>
          <p:cNvSpPr>
            <a:spLocks noGrp="1"/>
          </p:cNvSpPr>
          <p:nvPr>
            <p:ph idx="1"/>
          </p:nvPr>
        </p:nvSpPr>
        <p:spPr>
          <a:xfrm>
            <a:off x="4441424" y="5557421"/>
            <a:ext cx="3309151" cy="882484"/>
          </a:xfrm>
        </p:spPr>
        <p:txBody>
          <a:bodyPr>
            <a:noAutofit/>
          </a:bodyPr>
          <a:lstStyle/>
          <a:p>
            <a:r>
              <a:rPr lang="en-GB" sz="2500" dirty="0"/>
              <a:t>A BEAUTIFUL TOWN</a:t>
            </a:r>
          </a:p>
        </p:txBody>
      </p:sp>
      <p:pic>
        <p:nvPicPr>
          <p:cNvPr id="4" name="Picture 3">
            <a:extLst>
              <a:ext uri="{FF2B5EF4-FFF2-40B4-BE49-F238E27FC236}">
                <a16:creationId xmlns:a16="http://schemas.microsoft.com/office/drawing/2014/main" id="{AB18F86D-73EC-9B5D-5C2F-C7F1B9A53024}"/>
              </a:ext>
            </a:extLst>
          </p:cNvPr>
          <p:cNvPicPr>
            <a:picLocks noChangeAspect="1"/>
          </p:cNvPicPr>
          <p:nvPr/>
        </p:nvPicPr>
        <p:blipFill>
          <a:blip r:embed="rId2"/>
          <a:stretch>
            <a:fillRect/>
          </a:stretch>
        </p:blipFill>
        <p:spPr>
          <a:xfrm>
            <a:off x="1846555" y="147862"/>
            <a:ext cx="7957972" cy="5302672"/>
          </a:xfrm>
          <a:prstGeom prst="rect">
            <a:avLst/>
          </a:prstGeom>
        </p:spPr>
      </p:pic>
      <p:sp>
        <p:nvSpPr>
          <p:cNvPr id="5" name="Rectangle 4">
            <a:extLst>
              <a:ext uri="{FF2B5EF4-FFF2-40B4-BE49-F238E27FC236}">
                <a16:creationId xmlns:a16="http://schemas.microsoft.com/office/drawing/2014/main" id="{EBADD6CA-5D72-6E9B-0E5E-44F50EE1DDE6}"/>
              </a:ext>
            </a:extLst>
          </p:cNvPr>
          <p:cNvSpPr/>
          <p:nvPr/>
        </p:nvSpPr>
        <p:spPr>
          <a:xfrm>
            <a:off x="4243526" y="301841"/>
            <a:ext cx="3231472" cy="834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t>POREČ, CROATIA</a:t>
            </a:r>
          </a:p>
        </p:txBody>
      </p:sp>
    </p:spTree>
    <p:extLst>
      <p:ext uri="{BB962C8B-B14F-4D97-AF65-F5344CB8AC3E}">
        <p14:creationId xmlns:p14="http://schemas.microsoft.com/office/powerpoint/2010/main" val="48026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AA790-0324-52CE-5C56-A620D908EB24}"/>
              </a:ext>
            </a:extLst>
          </p:cNvPr>
          <p:cNvSpPr>
            <a:spLocks noGrp="1"/>
          </p:cNvSpPr>
          <p:nvPr>
            <p:ph idx="1"/>
          </p:nvPr>
        </p:nvSpPr>
        <p:spPr>
          <a:xfrm>
            <a:off x="5009225" y="5672831"/>
            <a:ext cx="1720049" cy="651665"/>
          </a:xfrm>
        </p:spPr>
        <p:txBody>
          <a:bodyPr>
            <a:normAutofit/>
          </a:bodyPr>
          <a:lstStyle/>
          <a:p>
            <a:r>
              <a:rPr lang="en-GB" sz="2500" dirty="0"/>
              <a:t>THE END</a:t>
            </a:r>
          </a:p>
        </p:txBody>
      </p:sp>
      <p:pic>
        <p:nvPicPr>
          <p:cNvPr id="5" name="Picture 4">
            <a:extLst>
              <a:ext uri="{FF2B5EF4-FFF2-40B4-BE49-F238E27FC236}">
                <a16:creationId xmlns:a16="http://schemas.microsoft.com/office/drawing/2014/main" id="{C0251727-5BFE-2EA0-D66E-3CB79EB55E0F}"/>
              </a:ext>
            </a:extLst>
          </p:cNvPr>
          <p:cNvPicPr>
            <a:picLocks noChangeAspect="1"/>
          </p:cNvPicPr>
          <p:nvPr/>
        </p:nvPicPr>
        <p:blipFill rotWithShape="1">
          <a:blip r:embed="rId2"/>
          <a:srcRect l="6744" r="13557"/>
          <a:stretch/>
        </p:blipFill>
        <p:spPr>
          <a:xfrm>
            <a:off x="639191" y="496902"/>
            <a:ext cx="2982471" cy="4989498"/>
          </a:xfrm>
          <a:prstGeom prst="rect">
            <a:avLst/>
          </a:prstGeom>
        </p:spPr>
      </p:pic>
      <p:pic>
        <p:nvPicPr>
          <p:cNvPr id="6" name="Picture 5">
            <a:extLst>
              <a:ext uri="{FF2B5EF4-FFF2-40B4-BE49-F238E27FC236}">
                <a16:creationId xmlns:a16="http://schemas.microsoft.com/office/drawing/2014/main" id="{9B2D2219-1A43-BC6B-5AB3-2F9F5CBFA0E3}"/>
              </a:ext>
            </a:extLst>
          </p:cNvPr>
          <p:cNvPicPr>
            <a:picLocks noChangeAspect="1"/>
          </p:cNvPicPr>
          <p:nvPr/>
        </p:nvPicPr>
        <p:blipFill rotWithShape="1">
          <a:blip r:embed="rId3"/>
          <a:srcRect t="4540" b="2369"/>
          <a:stretch/>
        </p:blipFill>
        <p:spPr>
          <a:xfrm>
            <a:off x="8229600" y="239202"/>
            <a:ext cx="2660097" cy="5347119"/>
          </a:xfrm>
          <a:prstGeom prst="rect">
            <a:avLst/>
          </a:prstGeom>
        </p:spPr>
      </p:pic>
      <p:sp>
        <p:nvSpPr>
          <p:cNvPr id="7" name="Rectangle 6">
            <a:extLst>
              <a:ext uri="{FF2B5EF4-FFF2-40B4-BE49-F238E27FC236}">
                <a16:creationId xmlns:a16="http://schemas.microsoft.com/office/drawing/2014/main" id="{15B75068-FDD4-DBB3-E2BB-2808FCC92E93}"/>
              </a:ext>
            </a:extLst>
          </p:cNvPr>
          <p:cNvSpPr/>
          <p:nvPr/>
        </p:nvSpPr>
        <p:spPr>
          <a:xfrm>
            <a:off x="639191" y="239450"/>
            <a:ext cx="2982471" cy="514904"/>
          </a:xfrm>
          <a:prstGeom prst="rect">
            <a:avLst/>
          </a:prstGeom>
          <a:solidFill>
            <a:schemeClr val="accent3">
              <a:lumMod val="50000"/>
            </a:schemeClr>
          </a:solidFill>
        </p:spPr>
        <p:style>
          <a:lnRef idx="1">
            <a:schemeClr val="accent6"/>
          </a:lnRef>
          <a:fillRef idx="3">
            <a:schemeClr val="accent6"/>
          </a:fillRef>
          <a:effectRef idx="2">
            <a:schemeClr val="accent6"/>
          </a:effectRef>
          <a:fontRef idx="minor">
            <a:schemeClr val="lt1"/>
          </a:fontRef>
        </p:style>
        <p:txBody>
          <a:bodyPr rtlCol="0" anchor="ctr"/>
          <a:lstStyle/>
          <a:p>
            <a:r>
              <a:rPr lang="en-GB" sz="1800" b="1" u="sng"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hlinkClick r:id="rId4">
                  <a:extLst>
                    <a:ext uri="{A12FA001-AC4F-418D-AE19-62706E023703}">
                      <ahyp:hlinkClr xmlns:ahyp="http://schemas.microsoft.com/office/drawing/2018/hyperlinkcolor" val="tx"/>
                    </a:ext>
                  </a:extLst>
                </a:hlinkClick>
              </a:rPr>
              <a:t>ivanaburick</a:t>
            </a:r>
            <a:r>
              <a:rPr lang="en-GB" sz="1800" b="1" u="sng" kern="15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GB" sz="1800" b="1" u="sng"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hlinkClick r:id="rId4">
                  <a:extLst>
                    <a:ext uri="{A12FA001-AC4F-418D-AE19-62706E023703}">
                      <ahyp:hlinkClr xmlns:ahyp="http://schemas.microsoft.com/office/drawing/2018/hyperlinkcolor" val="tx"/>
                    </a:ext>
                  </a:extLst>
                </a:hlinkClick>
              </a:rPr>
              <a:t>gmail.com</a:t>
            </a:r>
            <a:endParaRPr lang="en-GB" sz="18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r>
              <a:rPr lang="en-GB" sz="1800" b="1" dirty="0">
                <a:effectLst/>
                <a:latin typeface="Times New Roman" panose="02020603050405020304" pitchFamily="18" charset="0"/>
                <a:ea typeface="SimSun" panose="02010600030101010101" pitchFamily="2" charset="-122"/>
                <a:cs typeface="Lucida Sans" panose="020B0602040502020204" pitchFamily="34" charset="0"/>
              </a:rPr>
              <a:t>Ivana </a:t>
            </a:r>
            <a:r>
              <a:rPr lang="en-GB" sz="1800" b="1" dirty="0" err="1">
                <a:effectLst/>
                <a:latin typeface="Times New Roman" panose="02020603050405020304" pitchFamily="18" charset="0"/>
                <a:ea typeface="SimSun" panose="02010600030101010101" pitchFamily="2" charset="-122"/>
                <a:cs typeface="Lucida Sans" panose="020B0602040502020204" pitchFamily="34" charset="0"/>
              </a:rPr>
              <a:t>Burić</a:t>
            </a:r>
            <a:r>
              <a:rPr lang="en-GB" sz="1800" b="1" dirty="0">
                <a:effectLst/>
                <a:latin typeface="Times New Roman" panose="02020603050405020304" pitchFamily="18" charset="0"/>
                <a:ea typeface="SimSun" panose="02010600030101010101" pitchFamily="2" charset="-122"/>
                <a:cs typeface="Lucida Sans" panose="020B0602040502020204" pitchFamily="34" charset="0"/>
              </a:rPr>
              <a:t> </a:t>
            </a:r>
            <a:r>
              <a:rPr lang="en-GB" sz="1800" b="1" dirty="0" err="1">
                <a:effectLst/>
                <a:latin typeface="Times New Roman" panose="02020603050405020304" pitchFamily="18" charset="0"/>
                <a:ea typeface="SimSun" panose="02010600030101010101" pitchFamily="2" charset="-122"/>
                <a:cs typeface="Lucida Sans" panose="020B0602040502020204" pitchFamily="34" charset="0"/>
              </a:rPr>
              <a:t>Kurtović</a:t>
            </a:r>
            <a:r>
              <a:rPr lang="en-GB" sz="1800" b="1" dirty="0">
                <a:effectLst/>
                <a:latin typeface="Times New Roman" panose="02020603050405020304" pitchFamily="18" charset="0"/>
                <a:ea typeface="SimSun" panose="02010600030101010101" pitchFamily="2" charset="-122"/>
                <a:cs typeface="Lucida Sans" panose="020B0602040502020204" pitchFamily="34" charset="0"/>
              </a:rPr>
              <a:t>, MA</a:t>
            </a:r>
            <a:endParaRPr lang="en-GB" dirty="0"/>
          </a:p>
        </p:txBody>
      </p:sp>
      <p:sp>
        <p:nvSpPr>
          <p:cNvPr id="8" name="Rectangle 7">
            <a:extLst>
              <a:ext uri="{FF2B5EF4-FFF2-40B4-BE49-F238E27FC236}">
                <a16:creationId xmlns:a16="http://schemas.microsoft.com/office/drawing/2014/main" id="{00E03F21-D3E3-6F3F-CD24-A9FA72427B07}"/>
              </a:ext>
            </a:extLst>
          </p:cNvPr>
          <p:cNvSpPr/>
          <p:nvPr/>
        </p:nvSpPr>
        <p:spPr>
          <a:xfrm>
            <a:off x="8229600" y="239203"/>
            <a:ext cx="3323209" cy="514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1" u="sng"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hlinkClick r:id="rId5">
                  <a:extLst>
                    <a:ext uri="{A12FA001-AC4F-418D-AE19-62706E023703}">
                      <ahyp:hlinkClr xmlns:ahyp="http://schemas.microsoft.com/office/drawing/2018/hyperlinkcolor" val="tx"/>
                    </a:ext>
                  </a:extLst>
                </a:hlinkClick>
              </a:rPr>
              <a:t>eva.bogdanovic1</a:t>
            </a:r>
            <a:r>
              <a:rPr lang="en-GB" sz="1800" b="1" u="sng" kern="15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a:t>
            </a:r>
            <a:r>
              <a:rPr lang="en-GB" sz="1800" b="1" u="sng"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hlinkClick r:id="rId5">
                  <a:extLst>
                    <a:ext uri="{A12FA001-AC4F-418D-AE19-62706E023703}">
                      <ahyp:hlinkClr xmlns:ahyp="http://schemas.microsoft.com/office/drawing/2018/hyperlinkcolor" val="tx"/>
                    </a:ext>
                  </a:extLst>
                </a:hlinkClick>
              </a:rPr>
              <a:t>gmail.com</a:t>
            </a:r>
            <a:r>
              <a:rPr lang="en-GB" sz="1800" b="1"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rPr>
              <a:t> </a:t>
            </a:r>
            <a:endParaRPr lang="en-GB" sz="1800" kern="150" dirty="0">
              <a:solidFill>
                <a:schemeClr val="bg1"/>
              </a:solidFill>
              <a:effectLst/>
              <a:latin typeface="Times New Roman" panose="02020603050405020304" pitchFamily="18" charset="0"/>
              <a:ea typeface="SimSun" panose="02010600030101010101" pitchFamily="2" charset="-122"/>
              <a:cs typeface="Lucida Sans" panose="020B0602040502020204" pitchFamily="34" charset="0"/>
            </a:endParaRPr>
          </a:p>
          <a:p>
            <a:r>
              <a:rPr lang="en-GB" sz="1800" b="1" kern="150" dirty="0">
                <a:effectLst/>
                <a:latin typeface="Times New Roman" panose="02020603050405020304" pitchFamily="18" charset="0"/>
                <a:ea typeface="SimSun" panose="02010600030101010101" pitchFamily="2" charset="-122"/>
                <a:cs typeface="Lucida Sans" panose="020B0602040502020204" pitchFamily="34" charset="0"/>
              </a:rPr>
              <a:t>Eva </a:t>
            </a:r>
            <a:r>
              <a:rPr lang="en-GB" sz="1800" b="1" kern="150" dirty="0" err="1">
                <a:effectLst/>
                <a:latin typeface="Times New Roman" panose="02020603050405020304" pitchFamily="18" charset="0"/>
                <a:ea typeface="SimSun" panose="02010600030101010101" pitchFamily="2" charset="-122"/>
                <a:cs typeface="Lucida Sans" panose="020B0602040502020204" pitchFamily="34" charset="0"/>
              </a:rPr>
              <a:t>Bogdanović</a:t>
            </a:r>
            <a:r>
              <a:rPr lang="en-GB" sz="1800" b="1" kern="150" dirty="0">
                <a:effectLst/>
                <a:latin typeface="Times New Roman" panose="02020603050405020304" pitchFamily="18" charset="0"/>
                <a:ea typeface="SimSun" panose="02010600030101010101" pitchFamily="2" charset="-122"/>
                <a:cs typeface="Lucida Sans" panose="020B0602040502020204" pitchFamily="34" charset="0"/>
              </a:rPr>
              <a:t>, MA</a:t>
            </a:r>
            <a:endParaRPr lang="en-GB" sz="1800" kern="150" dirty="0">
              <a:effectLst/>
              <a:latin typeface="Times New Roman" panose="02020603050405020304" pitchFamily="18" charset="0"/>
              <a:ea typeface="SimSun" panose="02010600030101010101" pitchFamily="2" charset="-122"/>
              <a:cs typeface="Lucida Sans" panose="020B0602040502020204" pitchFamily="34" charset="0"/>
            </a:endParaRPr>
          </a:p>
        </p:txBody>
      </p:sp>
      <p:sp>
        <p:nvSpPr>
          <p:cNvPr id="9" name="Rectangle 8">
            <a:extLst>
              <a:ext uri="{FF2B5EF4-FFF2-40B4-BE49-F238E27FC236}">
                <a16:creationId xmlns:a16="http://schemas.microsoft.com/office/drawing/2014/main" id="{B6A93D43-C9A8-EFAB-B087-A87CA31F2F5E}"/>
              </a:ext>
            </a:extLst>
          </p:cNvPr>
          <p:cNvSpPr/>
          <p:nvPr/>
        </p:nvSpPr>
        <p:spPr>
          <a:xfrm>
            <a:off x="4105708" y="2059496"/>
            <a:ext cx="3639844" cy="9321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t>THANK YOU</a:t>
            </a:r>
          </a:p>
        </p:txBody>
      </p:sp>
    </p:spTree>
    <p:extLst>
      <p:ext uri="{BB962C8B-B14F-4D97-AF65-F5344CB8AC3E}">
        <p14:creationId xmlns:p14="http://schemas.microsoft.com/office/powerpoint/2010/main" val="114230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A74598-3955-44EE-3C54-CFEF99E16252}"/>
              </a:ext>
            </a:extLst>
          </p:cNvPr>
          <p:cNvPicPr>
            <a:picLocks noGrp="1" noChangeAspect="1"/>
          </p:cNvPicPr>
          <p:nvPr>
            <p:ph idx="1"/>
          </p:nvPr>
        </p:nvPicPr>
        <p:blipFill>
          <a:blip r:embed="rId2"/>
          <a:stretch>
            <a:fillRect/>
          </a:stretch>
        </p:blipFill>
        <p:spPr>
          <a:xfrm>
            <a:off x="4110361" y="350885"/>
            <a:ext cx="3604334" cy="5051023"/>
          </a:xfrm>
          <a:prstGeom prst="rect">
            <a:avLst/>
          </a:prstGeom>
          <a:effectLst>
            <a:outerShdw blurRad="50800" dist="50800" dir="5400000" algn="ctr" rotWithShape="0">
              <a:schemeClr val="tx1"/>
            </a:outerShdw>
          </a:effectLst>
        </p:spPr>
      </p:pic>
      <p:sp>
        <p:nvSpPr>
          <p:cNvPr id="6" name="TextBox 5">
            <a:extLst>
              <a:ext uri="{FF2B5EF4-FFF2-40B4-BE49-F238E27FC236}">
                <a16:creationId xmlns:a16="http://schemas.microsoft.com/office/drawing/2014/main" id="{63151BE8-6BFA-E29D-41C2-CD56CCE5007F}"/>
              </a:ext>
            </a:extLst>
          </p:cNvPr>
          <p:cNvSpPr txBox="1"/>
          <p:nvPr/>
        </p:nvSpPr>
        <p:spPr>
          <a:xfrm>
            <a:off x="2771775" y="5773221"/>
            <a:ext cx="6134100" cy="477054"/>
          </a:xfrm>
          <a:prstGeom prst="rect">
            <a:avLst/>
          </a:prstGeom>
          <a:noFill/>
        </p:spPr>
        <p:txBody>
          <a:bodyPr wrap="square">
            <a:spAutoFit/>
          </a:bodyPr>
          <a:lstStyle/>
          <a:p>
            <a:pPr algn="ctr"/>
            <a:r>
              <a:rPr lang="en-GB" sz="2500" dirty="0"/>
              <a:t>BEAUTIFUL GREY DOOR</a:t>
            </a:r>
          </a:p>
        </p:txBody>
      </p:sp>
    </p:spTree>
    <p:extLst>
      <p:ext uri="{BB962C8B-B14F-4D97-AF65-F5344CB8AC3E}">
        <p14:creationId xmlns:p14="http://schemas.microsoft.com/office/powerpoint/2010/main" val="3742040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FD3B23-AA7E-F765-123F-ED8A0514314B}"/>
              </a:ext>
            </a:extLst>
          </p:cNvPr>
          <p:cNvSpPr/>
          <p:nvPr/>
        </p:nvSpPr>
        <p:spPr>
          <a:xfrm>
            <a:off x="361950" y="304800"/>
            <a:ext cx="2533650" cy="3676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04277EC-0655-A522-6C84-645C088A2BDA}"/>
              </a:ext>
            </a:extLst>
          </p:cNvPr>
          <p:cNvSpPr/>
          <p:nvPr/>
        </p:nvSpPr>
        <p:spPr>
          <a:xfrm>
            <a:off x="3124200" y="304800"/>
            <a:ext cx="2686050" cy="36766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ADDCDFB-7C3E-CF4E-E80C-E12885B86248}"/>
              </a:ext>
            </a:extLst>
          </p:cNvPr>
          <p:cNvSpPr/>
          <p:nvPr/>
        </p:nvSpPr>
        <p:spPr>
          <a:xfrm>
            <a:off x="6038850" y="304800"/>
            <a:ext cx="2686050" cy="36766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90AA6D2-30E4-AA9D-3B2E-DA67B1521339}"/>
              </a:ext>
            </a:extLst>
          </p:cNvPr>
          <p:cNvSpPr/>
          <p:nvPr/>
        </p:nvSpPr>
        <p:spPr>
          <a:xfrm>
            <a:off x="8953500" y="304800"/>
            <a:ext cx="2686050" cy="36766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07CF540-682D-1E22-528A-1A35D1B07C93}"/>
              </a:ext>
            </a:extLst>
          </p:cNvPr>
          <p:cNvSpPr/>
          <p:nvPr/>
        </p:nvSpPr>
        <p:spPr>
          <a:xfrm>
            <a:off x="361950" y="4410075"/>
            <a:ext cx="2533650" cy="809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HONEY</a:t>
            </a:r>
          </a:p>
        </p:txBody>
      </p:sp>
      <p:sp>
        <p:nvSpPr>
          <p:cNvPr id="9" name="Rectangle 8">
            <a:extLst>
              <a:ext uri="{FF2B5EF4-FFF2-40B4-BE49-F238E27FC236}">
                <a16:creationId xmlns:a16="http://schemas.microsoft.com/office/drawing/2014/main" id="{6C90DDF2-0BCB-DC90-AE93-2298D833DC20}"/>
              </a:ext>
            </a:extLst>
          </p:cNvPr>
          <p:cNvSpPr/>
          <p:nvPr/>
        </p:nvSpPr>
        <p:spPr>
          <a:xfrm>
            <a:off x="3124200" y="4410075"/>
            <a:ext cx="2686050" cy="8096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THE MEDITERRANEAN</a:t>
            </a:r>
          </a:p>
        </p:txBody>
      </p:sp>
      <p:sp>
        <p:nvSpPr>
          <p:cNvPr id="10" name="Rectangle 9">
            <a:extLst>
              <a:ext uri="{FF2B5EF4-FFF2-40B4-BE49-F238E27FC236}">
                <a16:creationId xmlns:a16="http://schemas.microsoft.com/office/drawing/2014/main" id="{985D60D3-CA90-BEEF-11BD-631E6661627E}"/>
              </a:ext>
            </a:extLst>
          </p:cNvPr>
          <p:cNvSpPr/>
          <p:nvPr/>
        </p:nvSpPr>
        <p:spPr>
          <a:xfrm>
            <a:off x="6038850" y="4410075"/>
            <a:ext cx="2686050" cy="8096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ISLAND</a:t>
            </a:r>
          </a:p>
        </p:txBody>
      </p:sp>
      <p:sp>
        <p:nvSpPr>
          <p:cNvPr id="11" name="Rectangle 10">
            <a:extLst>
              <a:ext uri="{FF2B5EF4-FFF2-40B4-BE49-F238E27FC236}">
                <a16:creationId xmlns:a16="http://schemas.microsoft.com/office/drawing/2014/main" id="{6B43B4A0-18FF-CCBB-2785-F35A719E9EBF}"/>
              </a:ext>
            </a:extLst>
          </p:cNvPr>
          <p:cNvSpPr/>
          <p:nvPr/>
        </p:nvSpPr>
        <p:spPr>
          <a:xfrm>
            <a:off x="9029700" y="4410075"/>
            <a:ext cx="2609850" cy="8096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CROSS</a:t>
            </a:r>
          </a:p>
        </p:txBody>
      </p:sp>
      <p:sp>
        <p:nvSpPr>
          <p:cNvPr id="12" name="Rectangle 11">
            <a:extLst>
              <a:ext uri="{FF2B5EF4-FFF2-40B4-BE49-F238E27FC236}">
                <a16:creationId xmlns:a16="http://schemas.microsoft.com/office/drawing/2014/main" id="{F647D51B-69B0-781A-3DF3-022CB7C317C8}"/>
              </a:ext>
            </a:extLst>
          </p:cNvPr>
          <p:cNvSpPr/>
          <p:nvPr/>
        </p:nvSpPr>
        <p:spPr>
          <a:xfrm>
            <a:off x="552450" y="533400"/>
            <a:ext cx="2085975" cy="647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BEE</a:t>
            </a:r>
          </a:p>
        </p:txBody>
      </p:sp>
      <p:sp>
        <p:nvSpPr>
          <p:cNvPr id="13" name="Rectangle 12">
            <a:extLst>
              <a:ext uri="{FF2B5EF4-FFF2-40B4-BE49-F238E27FC236}">
                <a16:creationId xmlns:a16="http://schemas.microsoft.com/office/drawing/2014/main" id="{B307ECC0-C9F0-BF73-C514-A96F936522EF}"/>
              </a:ext>
            </a:extLst>
          </p:cNvPr>
          <p:cNvSpPr/>
          <p:nvPr/>
        </p:nvSpPr>
        <p:spPr>
          <a:xfrm>
            <a:off x="552450" y="1347788"/>
            <a:ext cx="2085975" cy="647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SWEET</a:t>
            </a:r>
          </a:p>
        </p:txBody>
      </p:sp>
      <p:sp>
        <p:nvSpPr>
          <p:cNvPr id="14" name="Rectangle 13">
            <a:extLst>
              <a:ext uri="{FF2B5EF4-FFF2-40B4-BE49-F238E27FC236}">
                <a16:creationId xmlns:a16="http://schemas.microsoft.com/office/drawing/2014/main" id="{2780D7A4-7ECF-DE83-B480-A4C65A78CD4B}"/>
              </a:ext>
            </a:extLst>
          </p:cNvPr>
          <p:cNvSpPr/>
          <p:nvPr/>
        </p:nvSpPr>
        <p:spPr>
          <a:xfrm>
            <a:off x="552450" y="2162176"/>
            <a:ext cx="2085975" cy="647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BEAR</a:t>
            </a:r>
          </a:p>
        </p:txBody>
      </p:sp>
      <p:sp>
        <p:nvSpPr>
          <p:cNvPr id="15" name="Rectangle 14">
            <a:extLst>
              <a:ext uri="{FF2B5EF4-FFF2-40B4-BE49-F238E27FC236}">
                <a16:creationId xmlns:a16="http://schemas.microsoft.com/office/drawing/2014/main" id="{8E197E20-891D-57F3-31A1-E369CB77176A}"/>
              </a:ext>
            </a:extLst>
          </p:cNvPr>
          <p:cNvSpPr/>
          <p:nvPr/>
        </p:nvSpPr>
        <p:spPr>
          <a:xfrm>
            <a:off x="552449" y="2976564"/>
            <a:ext cx="2085975" cy="647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STICKY</a:t>
            </a:r>
          </a:p>
        </p:txBody>
      </p:sp>
      <p:sp>
        <p:nvSpPr>
          <p:cNvPr id="16" name="Rectangle 15">
            <a:extLst>
              <a:ext uri="{FF2B5EF4-FFF2-40B4-BE49-F238E27FC236}">
                <a16:creationId xmlns:a16="http://schemas.microsoft.com/office/drawing/2014/main" id="{F05BD6FB-01F6-9FE2-1280-63022DED1D3B}"/>
              </a:ext>
            </a:extLst>
          </p:cNvPr>
          <p:cNvSpPr/>
          <p:nvPr/>
        </p:nvSpPr>
        <p:spPr>
          <a:xfrm>
            <a:off x="3424237" y="533400"/>
            <a:ext cx="208597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SEA</a:t>
            </a:r>
          </a:p>
        </p:txBody>
      </p:sp>
      <p:sp>
        <p:nvSpPr>
          <p:cNvPr id="17" name="Rectangle 16">
            <a:extLst>
              <a:ext uri="{FF2B5EF4-FFF2-40B4-BE49-F238E27FC236}">
                <a16:creationId xmlns:a16="http://schemas.microsoft.com/office/drawing/2014/main" id="{796DD025-A9B3-4EE6-0876-B2E7007137F7}"/>
              </a:ext>
            </a:extLst>
          </p:cNvPr>
          <p:cNvSpPr/>
          <p:nvPr/>
        </p:nvSpPr>
        <p:spPr>
          <a:xfrm>
            <a:off x="3424237" y="1347788"/>
            <a:ext cx="208597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23 COUNTRIES</a:t>
            </a:r>
          </a:p>
        </p:txBody>
      </p:sp>
      <p:sp>
        <p:nvSpPr>
          <p:cNvPr id="18" name="Rectangle 17">
            <a:extLst>
              <a:ext uri="{FF2B5EF4-FFF2-40B4-BE49-F238E27FC236}">
                <a16:creationId xmlns:a16="http://schemas.microsoft.com/office/drawing/2014/main" id="{D8F575D3-3511-CBE4-0967-2D3318820C08}"/>
              </a:ext>
            </a:extLst>
          </p:cNvPr>
          <p:cNvSpPr/>
          <p:nvPr/>
        </p:nvSpPr>
        <p:spPr>
          <a:xfrm>
            <a:off x="3424237" y="2176463"/>
            <a:ext cx="208597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ATLANTIC OCEAN</a:t>
            </a:r>
          </a:p>
        </p:txBody>
      </p:sp>
      <p:sp>
        <p:nvSpPr>
          <p:cNvPr id="19" name="Rectangle 18">
            <a:extLst>
              <a:ext uri="{FF2B5EF4-FFF2-40B4-BE49-F238E27FC236}">
                <a16:creationId xmlns:a16="http://schemas.microsoft.com/office/drawing/2014/main" id="{EB8B6335-AE3F-E28C-246B-A532AA7AED9D}"/>
              </a:ext>
            </a:extLst>
          </p:cNvPr>
          <p:cNvSpPr/>
          <p:nvPr/>
        </p:nvSpPr>
        <p:spPr>
          <a:xfrm>
            <a:off x="3424237" y="3005139"/>
            <a:ext cx="208597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EUROPE, AFRICA, ASIA</a:t>
            </a:r>
          </a:p>
        </p:txBody>
      </p:sp>
      <p:sp>
        <p:nvSpPr>
          <p:cNvPr id="20" name="Rectangle 19">
            <a:extLst>
              <a:ext uri="{FF2B5EF4-FFF2-40B4-BE49-F238E27FC236}">
                <a16:creationId xmlns:a16="http://schemas.microsoft.com/office/drawing/2014/main" id="{9AE105AF-1468-78A5-9A33-522B452796AC}"/>
              </a:ext>
            </a:extLst>
          </p:cNvPr>
          <p:cNvSpPr/>
          <p:nvPr/>
        </p:nvSpPr>
        <p:spPr>
          <a:xfrm>
            <a:off x="9301162" y="2143125"/>
            <a:ext cx="2085975" cy="647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MIX</a:t>
            </a:r>
          </a:p>
        </p:txBody>
      </p:sp>
      <p:sp>
        <p:nvSpPr>
          <p:cNvPr id="21" name="Rectangle 20">
            <a:extLst>
              <a:ext uri="{FF2B5EF4-FFF2-40B4-BE49-F238E27FC236}">
                <a16:creationId xmlns:a16="http://schemas.microsoft.com/office/drawing/2014/main" id="{A5130852-3FCF-F227-496C-288C3683D438}"/>
              </a:ext>
            </a:extLst>
          </p:cNvPr>
          <p:cNvSpPr/>
          <p:nvPr/>
        </p:nvSpPr>
        <p:spPr>
          <a:xfrm>
            <a:off x="9294019" y="1347788"/>
            <a:ext cx="2085975" cy="647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…THE ROAD</a:t>
            </a:r>
          </a:p>
        </p:txBody>
      </p:sp>
      <p:sp>
        <p:nvSpPr>
          <p:cNvPr id="22" name="Rectangle 21">
            <a:extLst>
              <a:ext uri="{FF2B5EF4-FFF2-40B4-BE49-F238E27FC236}">
                <a16:creationId xmlns:a16="http://schemas.microsoft.com/office/drawing/2014/main" id="{DB61A92C-507A-098F-63E8-0064F24D630F}"/>
              </a:ext>
            </a:extLst>
          </p:cNvPr>
          <p:cNvSpPr/>
          <p:nvPr/>
        </p:nvSpPr>
        <p:spPr>
          <a:xfrm>
            <a:off x="9291637" y="533400"/>
            <a:ext cx="2085975" cy="647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ANGRY</a:t>
            </a:r>
          </a:p>
        </p:txBody>
      </p:sp>
      <p:sp>
        <p:nvSpPr>
          <p:cNvPr id="23" name="Rectangle 22">
            <a:extLst>
              <a:ext uri="{FF2B5EF4-FFF2-40B4-BE49-F238E27FC236}">
                <a16:creationId xmlns:a16="http://schemas.microsoft.com/office/drawing/2014/main" id="{CCB604B5-F939-93D7-2243-A8A33E5929AC}"/>
              </a:ext>
            </a:extLst>
          </p:cNvPr>
          <p:cNvSpPr/>
          <p:nvPr/>
        </p:nvSpPr>
        <p:spPr>
          <a:xfrm>
            <a:off x="9301162" y="3059907"/>
            <a:ext cx="2085975" cy="647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CRUCIFIX</a:t>
            </a:r>
          </a:p>
        </p:txBody>
      </p:sp>
      <p:sp>
        <p:nvSpPr>
          <p:cNvPr id="24" name="Rectangle 23">
            <a:extLst>
              <a:ext uri="{FF2B5EF4-FFF2-40B4-BE49-F238E27FC236}">
                <a16:creationId xmlns:a16="http://schemas.microsoft.com/office/drawing/2014/main" id="{483E6BBC-442C-0648-29EB-0F68C61A451D}"/>
              </a:ext>
            </a:extLst>
          </p:cNvPr>
          <p:cNvSpPr/>
          <p:nvPr/>
        </p:nvSpPr>
        <p:spPr>
          <a:xfrm>
            <a:off x="6338886" y="3038477"/>
            <a:ext cx="2085975"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GOZO</a:t>
            </a:r>
          </a:p>
        </p:txBody>
      </p:sp>
      <p:sp>
        <p:nvSpPr>
          <p:cNvPr id="25" name="Rectangle 24">
            <a:extLst>
              <a:ext uri="{FF2B5EF4-FFF2-40B4-BE49-F238E27FC236}">
                <a16:creationId xmlns:a16="http://schemas.microsoft.com/office/drawing/2014/main" id="{C8E81519-5A1F-23C0-A1A8-51EC3932E42E}"/>
              </a:ext>
            </a:extLst>
          </p:cNvPr>
          <p:cNvSpPr/>
          <p:nvPr/>
        </p:nvSpPr>
        <p:spPr>
          <a:xfrm>
            <a:off x="6338887" y="2190751"/>
            <a:ext cx="2085975"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WATER</a:t>
            </a:r>
          </a:p>
        </p:txBody>
      </p:sp>
      <p:sp>
        <p:nvSpPr>
          <p:cNvPr id="26" name="Rectangle 25">
            <a:extLst>
              <a:ext uri="{FF2B5EF4-FFF2-40B4-BE49-F238E27FC236}">
                <a16:creationId xmlns:a16="http://schemas.microsoft.com/office/drawing/2014/main" id="{DBF2A524-D3CC-7606-189F-E37F414DB341}"/>
              </a:ext>
            </a:extLst>
          </p:cNvPr>
          <p:cNvSpPr/>
          <p:nvPr/>
        </p:nvSpPr>
        <p:spPr>
          <a:xfrm>
            <a:off x="6338887" y="1347788"/>
            <a:ext cx="2085975"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MANHATTAN</a:t>
            </a:r>
          </a:p>
        </p:txBody>
      </p:sp>
      <p:sp>
        <p:nvSpPr>
          <p:cNvPr id="27" name="Rectangle 26">
            <a:extLst>
              <a:ext uri="{FF2B5EF4-FFF2-40B4-BE49-F238E27FC236}">
                <a16:creationId xmlns:a16="http://schemas.microsoft.com/office/drawing/2014/main" id="{59384F98-63FA-653E-5F58-7DF9D72093F9}"/>
              </a:ext>
            </a:extLst>
          </p:cNvPr>
          <p:cNvSpPr/>
          <p:nvPr/>
        </p:nvSpPr>
        <p:spPr>
          <a:xfrm>
            <a:off x="6338887" y="533400"/>
            <a:ext cx="2085975"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TRAFFIC</a:t>
            </a:r>
          </a:p>
        </p:txBody>
      </p:sp>
      <p:sp>
        <p:nvSpPr>
          <p:cNvPr id="28" name="Rectangle 27">
            <a:extLst>
              <a:ext uri="{FF2B5EF4-FFF2-40B4-BE49-F238E27FC236}">
                <a16:creationId xmlns:a16="http://schemas.microsoft.com/office/drawing/2014/main" id="{38B0A58F-C74F-DB61-AC65-9E11378F02A7}"/>
              </a:ext>
            </a:extLst>
          </p:cNvPr>
          <p:cNvSpPr/>
          <p:nvPr/>
        </p:nvSpPr>
        <p:spPr>
          <a:xfrm>
            <a:off x="4386262" y="5715000"/>
            <a:ext cx="3305175" cy="5143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M    A   L   T   A</a:t>
            </a:r>
          </a:p>
        </p:txBody>
      </p:sp>
    </p:spTree>
    <p:extLst>
      <p:ext uri="{BB962C8B-B14F-4D97-AF65-F5344CB8AC3E}">
        <p14:creationId xmlns:p14="http://schemas.microsoft.com/office/powerpoint/2010/main" val="413319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ppt_x"/>
                                          </p:val>
                                        </p:tav>
                                        <p:tav tm="100000">
                                          <p:val>
                                            <p:strVal val="#ppt_x"/>
                                          </p:val>
                                        </p:tav>
                                      </p:tavLst>
                                    </p:anim>
                                    <p:anim calcmode="lin" valueType="num">
                                      <p:cBhvr additive="base">
                                        <p:cTn id="7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ppt_x"/>
                                          </p:val>
                                        </p:tav>
                                        <p:tav tm="100000">
                                          <p:val>
                                            <p:strVal val="#ppt_x"/>
                                          </p:val>
                                        </p:tav>
                                      </p:tavLst>
                                    </p:anim>
                                    <p:anim calcmode="lin" valueType="num">
                                      <p:cBhvr additive="base">
                                        <p:cTn id="8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fade">
                                      <p:cBhvr>
                                        <p:cTn id="93" dur="1000"/>
                                        <p:tgtEl>
                                          <p:spTgt spid="10"/>
                                        </p:tgtEl>
                                      </p:cBhvr>
                                    </p:animEffect>
                                    <p:anim calcmode="lin" valueType="num">
                                      <p:cBhvr>
                                        <p:cTn id="94" dur="1000" fill="hold"/>
                                        <p:tgtEl>
                                          <p:spTgt spid="10"/>
                                        </p:tgtEl>
                                        <p:attrNameLst>
                                          <p:attrName>ppt_x</p:attrName>
                                        </p:attrNameLst>
                                      </p:cBhvr>
                                      <p:tavLst>
                                        <p:tav tm="0">
                                          <p:val>
                                            <p:strVal val="#ppt_x"/>
                                          </p:val>
                                        </p:tav>
                                        <p:tav tm="100000">
                                          <p:val>
                                            <p:strVal val="#ppt_x"/>
                                          </p:val>
                                        </p:tav>
                                      </p:tavLst>
                                    </p:anim>
                                    <p:anim calcmode="lin" valueType="num">
                                      <p:cBhvr>
                                        <p:cTn id="9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500" fill="hold"/>
                                        <p:tgtEl>
                                          <p:spTgt spid="22"/>
                                        </p:tgtEl>
                                        <p:attrNameLst>
                                          <p:attrName>ppt_x</p:attrName>
                                        </p:attrNameLst>
                                      </p:cBhvr>
                                      <p:tavLst>
                                        <p:tav tm="0">
                                          <p:val>
                                            <p:strVal val="#ppt_x"/>
                                          </p:val>
                                        </p:tav>
                                        <p:tav tm="100000">
                                          <p:val>
                                            <p:strVal val="#ppt_x"/>
                                          </p:val>
                                        </p:tav>
                                      </p:tavLst>
                                    </p:anim>
                                    <p:anim calcmode="lin" valueType="num">
                                      <p:cBhvr additive="base">
                                        <p:cTn id="10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additive="base">
                                        <p:cTn id="106" dur="500" fill="hold"/>
                                        <p:tgtEl>
                                          <p:spTgt spid="21"/>
                                        </p:tgtEl>
                                        <p:attrNameLst>
                                          <p:attrName>ppt_x</p:attrName>
                                        </p:attrNameLst>
                                      </p:cBhvr>
                                      <p:tavLst>
                                        <p:tav tm="0">
                                          <p:val>
                                            <p:strVal val="#ppt_x"/>
                                          </p:val>
                                        </p:tav>
                                        <p:tav tm="100000">
                                          <p:val>
                                            <p:strVal val="#ppt_x"/>
                                          </p:val>
                                        </p:tav>
                                      </p:tavLst>
                                    </p:anim>
                                    <p:anim calcmode="lin" valueType="num">
                                      <p:cBhvr additive="base">
                                        <p:cTn id="10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additive="base">
                                        <p:cTn id="112" dur="500" fill="hold"/>
                                        <p:tgtEl>
                                          <p:spTgt spid="20"/>
                                        </p:tgtEl>
                                        <p:attrNameLst>
                                          <p:attrName>ppt_x</p:attrName>
                                        </p:attrNameLst>
                                      </p:cBhvr>
                                      <p:tavLst>
                                        <p:tav tm="0">
                                          <p:val>
                                            <p:strVal val="#ppt_x"/>
                                          </p:val>
                                        </p:tav>
                                        <p:tav tm="100000">
                                          <p:val>
                                            <p:strVal val="#ppt_x"/>
                                          </p:val>
                                        </p:tav>
                                      </p:tavLst>
                                    </p:anim>
                                    <p:anim calcmode="lin" valueType="num">
                                      <p:cBhvr additive="base">
                                        <p:cTn id="1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500" fill="hold"/>
                                        <p:tgtEl>
                                          <p:spTgt spid="23"/>
                                        </p:tgtEl>
                                        <p:attrNameLst>
                                          <p:attrName>ppt_x</p:attrName>
                                        </p:attrNameLst>
                                      </p:cBhvr>
                                      <p:tavLst>
                                        <p:tav tm="0">
                                          <p:val>
                                            <p:strVal val="#ppt_x"/>
                                          </p:val>
                                        </p:tav>
                                        <p:tav tm="100000">
                                          <p:val>
                                            <p:strVal val="#ppt_x"/>
                                          </p:val>
                                        </p:tav>
                                      </p:tavLst>
                                    </p:anim>
                                    <p:anim calcmode="lin" valueType="num">
                                      <p:cBhvr additive="base">
                                        <p:cTn id="1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11"/>
                                        </p:tgtEl>
                                        <p:attrNameLst>
                                          <p:attrName>style.visibility</p:attrName>
                                        </p:attrNameLst>
                                      </p:cBhvr>
                                      <p:to>
                                        <p:strVal val="visible"/>
                                      </p:to>
                                    </p:set>
                                    <p:animEffect transition="in" filter="fade">
                                      <p:cBhvr>
                                        <p:cTn id="124" dur="1000"/>
                                        <p:tgtEl>
                                          <p:spTgt spid="11"/>
                                        </p:tgtEl>
                                      </p:cBhvr>
                                    </p:animEffect>
                                    <p:anim calcmode="lin" valueType="num">
                                      <p:cBhvr>
                                        <p:cTn id="125" dur="1000" fill="hold"/>
                                        <p:tgtEl>
                                          <p:spTgt spid="11"/>
                                        </p:tgtEl>
                                        <p:attrNameLst>
                                          <p:attrName>ppt_x</p:attrName>
                                        </p:attrNameLst>
                                      </p:cBhvr>
                                      <p:tavLst>
                                        <p:tav tm="0">
                                          <p:val>
                                            <p:strVal val="#ppt_x"/>
                                          </p:val>
                                        </p:tav>
                                        <p:tav tm="100000">
                                          <p:val>
                                            <p:strVal val="#ppt_x"/>
                                          </p:val>
                                        </p:tav>
                                      </p:tavLst>
                                    </p:anim>
                                    <p:anim calcmode="lin" valueType="num">
                                      <p:cBhvr>
                                        <p:cTn id="1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4" presetClass="entr" presetSubtype="10" fill="hold" grpId="0" nodeType="click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randombar(horizontal)">
                                      <p:cBhvr>
                                        <p:cTn id="131" dur="500"/>
                                        <p:tgtEl>
                                          <p:spTgt spid="28"/>
                                        </p:tgtEl>
                                      </p:cBhvr>
                                    </p:animEffect>
                                  </p:childTnLst>
                                </p:cTn>
                              </p:par>
                            </p:childTnLst>
                          </p:cTn>
                        </p:par>
                      </p:childTnLst>
                    </p:cTn>
                  </p:par>
                  <p:par>
                    <p:cTn id="132" fill="hold">
                      <p:stCondLst>
                        <p:cond delay="indefinite"/>
                      </p:stCondLst>
                      <p:childTnLst>
                        <p:par>
                          <p:cTn id="133" fill="hold">
                            <p:stCondLst>
                              <p:cond delay="0"/>
                            </p:stCondLst>
                            <p:childTnLst>
                              <p:par>
                                <p:cTn id="134" presetID="21" presetClass="entr" presetSubtype="1" fill="hold" nodeType="clickEffect">
                                  <p:stCondLst>
                                    <p:cond delay="0"/>
                                  </p:stCondLst>
                                  <p:childTnLst>
                                    <p:set>
                                      <p:cBhvr>
                                        <p:cTn id="135" dur="1" fill="hold">
                                          <p:stCondLst>
                                            <p:cond delay="0"/>
                                          </p:stCondLst>
                                        </p:cTn>
                                        <p:tgtEl>
                                          <p:spTgt spid="28">
                                            <p:txEl>
                                              <p:pRg st="0" end="0"/>
                                            </p:txEl>
                                          </p:spTgt>
                                        </p:tgtEl>
                                        <p:attrNameLst>
                                          <p:attrName>style.visibility</p:attrName>
                                        </p:attrNameLst>
                                      </p:cBhvr>
                                      <p:to>
                                        <p:strVal val="visible"/>
                                      </p:to>
                                    </p:set>
                                    <p:animEffect transition="in" filter="wheel(1)">
                                      <p:cBhvr>
                                        <p:cTn id="136" dur="20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540313-CC21-7E98-A891-3EA55AC6E7D9}"/>
              </a:ext>
            </a:extLst>
          </p:cNvPr>
          <p:cNvPicPr>
            <a:picLocks noChangeAspect="1"/>
          </p:cNvPicPr>
          <p:nvPr/>
        </p:nvPicPr>
        <p:blipFill>
          <a:blip r:embed="rId2"/>
          <a:stretch>
            <a:fillRect/>
          </a:stretch>
        </p:blipFill>
        <p:spPr>
          <a:xfrm>
            <a:off x="0" y="1313504"/>
            <a:ext cx="5645385" cy="4230991"/>
          </a:xfrm>
          <a:prstGeom prst="rect">
            <a:avLst/>
          </a:prstGeom>
        </p:spPr>
      </p:pic>
      <p:pic>
        <p:nvPicPr>
          <p:cNvPr id="5" name="Picture 4">
            <a:extLst>
              <a:ext uri="{FF2B5EF4-FFF2-40B4-BE49-F238E27FC236}">
                <a16:creationId xmlns:a16="http://schemas.microsoft.com/office/drawing/2014/main" id="{323A2F97-E3C6-B38F-3D8C-9C481C668479}"/>
              </a:ext>
            </a:extLst>
          </p:cNvPr>
          <p:cNvPicPr>
            <a:picLocks noChangeAspect="1"/>
          </p:cNvPicPr>
          <p:nvPr/>
        </p:nvPicPr>
        <p:blipFill>
          <a:blip r:embed="rId3"/>
          <a:stretch>
            <a:fillRect/>
          </a:stretch>
        </p:blipFill>
        <p:spPr>
          <a:xfrm>
            <a:off x="6096000" y="1313504"/>
            <a:ext cx="5645385" cy="4230991"/>
          </a:xfrm>
          <a:prstGeom prst="rect">
            <a:avLst/>
          </a:prstGeom>
        </p:spPr>
      </p:pic>
      <p:sp>
        <p:nvSpPr>
          <p:cNvPr id="7" name="TextBox 6">
            <a:extLst>
              <a:ext uri="{FF2B5EF4-FFF2-40B4-BE49-F238E27FC236}">
                <a16:creationId xmlns:a16="http://schemas.microsoft.com/office/drawing/2014/main" id="{86A115FA-40A3-C693-BC45-DA1188DD04DB}"/>
              </a:ext>
            </a:extLst>
          </p:cNvPr>
          <p:cNvSpPr txBox="1"/>
          <p:nvPr/>
        </p:nvSpPr>
        <p:spPr>
          <a:xfrm>
            <a:off x="2822692" y="5744646"/>
            <a:ext cx="6134100" cy="477054"/>
          </a:xfrm>
          <a:prstGeom prst="rect">
            <a:avLst/>
          </a:prstGeom>
          <a:noFill/>
        </p:spPr>
        <p:txBody>
          <a:bodyPr wrap="square">
            <a:spAutoFit/>
          </a:bodyPr>
          <a:lstStyle/>
          <a:p>
            <a:pPr algn="ctr"/>
            <a:r>
              <a:rPr lang="en-GB" sz="2500" dirty="0"/>
              <a:t>MALTA</a:t>
            </a:r>
          </a:p>
        </p:txBody>
      </p:sp>
    </p:spTree>
    <p:extLst>
      <p:ext uri="{BB962C8B-B14F-4D97-AF65-F5344CB8AC3E}">
        <p14:creationId xmlns:p14="http://schemas.microsoft.com/office/powerpoint/2010/main" val="367219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9F5F2B-AAAC-D2E6-97B3-AF0C54CFF703}"/>
              </a:ext>
            </a:extLst>
          </p:cNvPr>
          <p:cNvSpPr>
            <a:spLocks noGrp="1"/>
          </p:cNvSpPr>
          <p:nvPr>
            <p:ph idx="1"/>
          </p:nvPr>
        </p:nvSpPr>
        <p:spPr>
          <a:xfrm>
            <a:off x="6743701" y="5486399"/>
            <a:ext cx="3105150" cy="1003057"/>
          </a:xfrm>
        </p:spPr>
        <p:txBody>
          <a:bodyPr>
            <a:normAutofit/>
          </a:bodyPr>
          <a:lstStyle/>
          <a:p>
            <a:r>
              <a:rPr lang="en-GB" sz="2500" dirty="0"/>
              <a:t>MALTESE CROSS</a:t>
            </a:r>
          </a:p>
        </p:txBody>
      </p:sp>
      <p:pic>
        <p:nvPicPr>
          <p:cNvPr id="4" name="Picture 3">
            <a:extLst>
              <a:ext uri="{FF2B5EF4-FFF2-40B4-BE49-F238E27FC236}">
                <a16:creationId xmlns:a16="http://schemas.microsoft.com/office/drawing/2014/main" id="{7948C60F-801B-6558-12A6-95E1655ED65B}"/>
              </a:ext>
            </a:extLst>
          </p:cNvPr>
          <p:cNvPicPr>
            <a:picLocks noChangeAspect="1"/>
          </p:cNvPicPr>
          <p:nvPr/>
        </p:nvPicPr>
        <p:blipFill>
          <a:blip r:embed="rId2"/>
          <a:stretch>
            <a:fillRect/>
          </a:stretch>
        </p:blipFill>
        <p:spPr>
          <a:xfrm>
            <a:off x="143057" y="130418"/>
            <a:ext cx="4016986" cy="5355981"/>
          </a:xfrm>
          <a:prstGeom prst="rect">
            <a:avLst/>
          </a:prstGeom>
        </p:spPr>
      </p:pic>
      <p:pic>
        <p:nvPicPr>
          <p:cNvPr id="5" name="Picture 4">
            <a:extLst>
              <a:ext uri="{FF2B5EF4-FFF2-40B4-BE49-F238E27FC236}">
                <a16:creationId xmlns:a16="http://schemas.microsoft.com/office/drawing/2014/main" id="{EFD2CCDA-846D-A65A-EDFB-B422B1EC0A12}"/>
              </a:ext>
            </a:extLst>
          </p:cNvPr>
          <p:cNvPicPr>
            <a:picLocks noChangeAspect="1"/>
          </p:cNvPicPr>
          <p:nvPr/>
        </p:nvPicPr>
        <p:blipFill>
          <a:blip r:embed="rId3"/>
          <a:stretch>
            <a:fillRect/>
          </a:stretch>
        </p:blipFill>
        <p:spPr>
          <a:xfrm>
            <a:off x="6604160" y="1231306"/>
            <a:ext cx="2997039" cy="2980010"/>
          </a:xfrm>
          <a:prstGeom prst="rect">
            <a:avLst/>
          </a:prstGeom>
        </p:spPr>
      </p:pic>
    </p:spTree>
    <p:extLst>
      <p:ext uri="{BB962C8B-B14F-4D97-AF65-F5344CB8AC3E}">
        <p14:creationId xmlns:p14="http://schemas.microsoft.com/office/powerpoint/2010/main" val="2008687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51A0-7D3B-B7C2-E64B-6B3FC1ED0D2D}"/>
              </a:ext>
            </a:extLst>
          </p:cNvPr>
          <p:cNvSpPr>
            <a:spLocks noGrp="1"/>
          </p:cNvSpPr>
          <p:nvPr>
            <p:ph type="title"/>
          </p:nvPr>
        </p:nvSpPr>
        <p:spPr>
          <a:xfrm>
            <a:off x="685801" y="685800"/>
            <a:ext cx="10396882" cy="4476750"/>
          </a:xfrm>
        </p:spPr>
        <p:txBody>
          <a:bodyPr>
            <a:normAutofit/>
          </a:bodyPr>
          <a:lstStyle/>
          <a:p>
            <a:pPr lvl="0"/>
            <a:r>
              <a:rPr lang="en-GB" sz="4000" kern="150" dirty="0">
                <a:effectLst/>
                <a:latin typeface="Impact" panose="020B0806030902050204" pitchFamily="34" charset="0"/>
                <a:ea typeface="SimSun" panose="02010600030101010101" pitchFamily="2" charset="-122"/>
                <a:cs typeface="Lucida Sans" panose="020B0602040502020204" pitchFamily="34" charset="0"/>
              </a:rPr>
              <a:t>A. Take the cross to the Heritage Museum    	where it probably belongs</a:t>
            </a:r>
            <a:br>
              <a:rPr lang="en-GB" sz="4000" kern="150" dirty="0">
                <a:effectLst/>
                <a:latin typeface="Impact" panose="020B0806030902050204" pitchFamily="34" charset="0"/>
                <a:ea typeface="SimSun" panose="02010600030101010101" pitchFamily="2" charset="-122"/>
                <a:cs typeface="Lucida Sans" panose="020B0602040502020204" pitchFamily="34" charset="0"/>
              </a:rPr>
            </a:br>
            <a:r>
              <a:rPr lang="en-GB" sz="4000" kern="150" dirty="0">
                <a:effectLst/>
                <a:latin typeface="Impact" panose="020B0806030902050204" pitchFamily="34" charset="0"/>
                <a:ea typeface="SimSun" panose="02010600030101010101" pitchFamily="2" charset="-122"/>
                <a:cs typeface="Lucida Sans" panose="020B0602040502020204" pitchFamily="34" charset="0"/>
              </a:rPr>
              <a:t>B. LEAVE IT ON THE FLOOR AND DO NOTHING</a:t>
            </a:r>
            <a:br>
              <a:rPr lang="en-GB" sz="4000" kern="150" dirty="0">
                <a:effectLst/>
                <a:latin typeface="Impact" panose="020B0806030902050204" pitchFamily="34" charset="0"/>
                <a:ea typeface="SimSun" panose="02010600030101010101" pitchFamily="2" charset="-122"/>
                <a:cs typeface="Lucida Sans" panose="020B0602040502020204" pitchFamily="34" charset="0"/>
              </a:rPr>
            </a:br>
            <a:r>
              <a:rPr lang="en-GB" sz="4000" kern="150" dirty="0">
                <a:effectLst/>
                <a:latin typeface="Impact" panose="020B0806030902050204" pitchFamily="34" charset="0"/>
                <a:ea typeface="SimSun" panose="02010600030101010101" pitchFamily="2" charset="-122"/>
                <a:cs typeface="Lucida Sans" panose="020B0602040502020204" pitchFamily="34" charset="0"/>
              </a:rPr>
              <a:t>C. TAKE THE CROSS, SELL IT AND GIVE THE MONEY TO 	CHARITY</a:t>
            </a:r>
            <a:br>
              <a:rPr lang="en-GB" sz="4000" kern="150" dirty="0">
                <a:effectLst/>
                <a:latin typeface="Impact" panose="020B0806030902050204" pitchFamily="34" charset="0"/>
                <a:ea typeface="SimSun" panose="02010600030101010101" pitchFamily="2" charset="-122"/>
                <a:cs typeface="Lucida Sans" panose="020B0602040502020204" pitchFamily="34" charset="0"/>
              </a:rPr>
            </a:br>
            <a:r>
              <a:rPr lang="en-GB" sz="4000" kern="150" dirty="0">
                <a:effectLst/>
                <a:latin typeface="Impact" panose="020B0806030902050204" pitchFamily="34" charset="0"/>
                <a:ea typeface="SimSun" panose="02010600030101010101" pitchFamily="2" charset="-122"/>
                <a:cs typeface="Lucida Sans" panose="020B0602040502020204" pitchFamily="34" charset="0"/>
              </a:rPr>
              <a:t>D. YOUR CHOICE…</a:t>
            </a:r>
            <a:br>
              <a:rPr lang="en-GB" sz="1800" kern="150" dirty="0">
                <a:effectLst/>
                <a:latin typeface="Times New Roman" panose="02020603050405020304" pitchFamily="18" charset="0"/>
                <a:ea typeface="SimSun" panose="02010600030101010101" pitchFamily="2" charset="-122"/>
                <a:cs typeface="Lucida Sans" panose="020B0602040502020204" pitchFamily="34" charset="0"/>
              </a:rPr>
            </a:br>
            <a:br>
              <a:rPr lang="en-GB" sz="1800" kern="150" dirty="0">
                <a:effectLst/>
                <a:latin typeface="Times New Roman" panose="02020603050405020304" pitchFamily="18" charset="0"/>
                <a:ea typeface="SimSun" panose="02010600030101010101" pitchFamily="2" charset="-122"/>
                <a:cs typeface="Lucida Sans" panose="020B0602040502020204" pitchFamily="34" charset="0"/>
              </a:rPr>
            </a:br>
            <a:br>
              <a:rPr lang="en-GB" sz="1800" kern="150" dirty="0">
                <a:effectLst/>
                <a:latin typeface="Times New Roman" panose="02020603050405020304" pitchFamily="18" charset="0"/>
                <a:ea typeface="SimSun" panose="02010600030101010101" pitchFamily="2" charset="-122"/>
                <a:cs typeface="Lucida Sans" panose="020B0602040502020204" pitchFamily="34" charset="0"/>
              </a:rPr>
            </a:br>
            <a:endParaRPr lang="en-GB" sz="4000" dirty="0"/>
          </a:p>
        </p:txBody>
      </p:sp>
      <p:sp>
        <p:nvSpPr>
          <p:cNvPr id="3" name="Content Placeholder 2">
            <a:extLst>
              <a:ext uri="{FF2B5EF4-FFF2-40B4-BE49-F238E27FC236}">
                <a16:creationId xmlns:a16="http://schemas.microsoft.com/office/drawing/2014/main" id="{ADA6728E-36FF-FB1B-DC9F-6D3C98D03387}"/>
              </a:ext>
            </a:extLst>
          </p:cNvPr>
          <p:cNvSpPr>
            <a:spLocks noGrp="1"/>
          </p:cNvSpPr>
          <p:nvPr>
            <p:ph idx="1"/>
          </p:nvPr>
        </p:nvSpPr>
        <p:spPr>
          <a:xfrm>
            <a:off x="4710112" y="5508495"/>
            <a:ext cx="2771775" cy="1151965"/>
          </a:xfrm>
        </p:spPr>
        <p:txBody>
          <a:bodyPr>
            <a:normAutofit/>
          </a:bodyPr>
          <a:lstStyle/>
          <a:p>
            <a:r>
              <a:rPr lang="en-GB" sz="2500" dirty="0"/>
              <a:t>DEBATE OPTIONS</a:t>
            </a:r>
          </a:p>
        </p:txBody>
      </p:sp>
    </p:spTree>
    <p:extLst>
      <p:ext uri="{BB962C8B-B14F-4D97-AF65-F5344CB8AC3E}">
        <p14:creationId xmlns:p14="http://schemas.microsoft.com/office/powerpoint/2010/main" val="89760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6DB92-FEF0-4016-A6AA-FBC70D344614}"/>
              </a:ext>
            </a:extLst>
          </p:cNvPr>
          <p:cNvSpPr>
            <a:spLocks noGrp="1"/>
          </p:cNvSpPr>
          <p:nvPr>
            <p:ph idx="1"/>
          </p:nvPr>
        </p:nvSpPr>
        <p:spPr>
          <a:xfrm>
            <a:off x="4252912" y="5610225"/>
            <a:ext cx="3686175" cy="812110"/>
          </a:xfrm>
        </p:spPr>
        <p:txBody>
          <a:bodyPr>
            <a:noAutofit/>
          </a:bodyPr>
          <a:lstStyle/>
          <a:p>
            <a:r>
              <a:rPr lang="en-GB" sz="2500" dirty="0"/>
              <a:t>BEAUTIFUL RED DOOR</a:t>
            </a:r>
          </a:p>
        </p:txBody>
      </p:sp>
      <p:pic>
        <p:nvPicPr>
          <p:cNvPr id="4" name="Picture 3">
            <a:extLst>
              <a:ext uri="{FF2B5EF4-FFF2-40B4-BE49-F238E27FC236}">
                <a16:creationId xmlns:a16="http://schemas.microsoft.com/office/drawing/2014/main" id="{BAE0C2D1-E064-9C67-4E72-62B22E277445}"/>
              </a:ext>
            </a:extLst>
          </p:cNvPr>
          <p:cNvPicPr>
            <a:picLocks noChangeAspect="1"/>
          </p:cNvPicPr>
          <p:nvPr/>
        </p:nvPicPr>
        <p:blipFill>
          <a:blip r:embed="rId2"/>
          <a:stretch>
            <a:fillRect/>
          </a:stretch>
        </p:blipFill>
        <p:spPr>
          <a:xfrm>
            <a:off x="4065856" y="77489"/>
            <a:ext cx="4060288" cy="5407621"/>
          </a:xfrm>
          <a:prstGeom prst="rect">
            <a:avLst/>
          </a:prstGeom>
        </p:spPr>
      </p:pic>
    </p:spTree>
    <p:extLst>
      <p:ext uri="{BB962C8B-B14F-4D97-AF65-F5344CB8AC3E}">
        <p14:creationId xmlns:p14="http://schemas.microsoft.com/office/powerpoint/2010/main" val="631978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523D2F-08EB-9393-B6CE-AF51B646C300}"/>
              </a:ext>
            </a:extLst>
          </p:cNvPr>
          <p:cNvSpPr>
            <a:spLocks noGrp="1"/>
          </p:cNvSpPr>
          <p:nvPr>
            <p:ph idx="1"/>
          </p:nvPr>
        </p:nvSpPr>
        <p:spPr>
          <a:xfrm>
            <a:off x="4757737" y="5610225"/>
            <a:ext cx="3500438" cy="735910"/>
          </a:xfrm>
        </p:spPr>
        <p:txBody>
          <a:bodyPr>
            <a:noAutofit/>
          </a:bodyPr>
          <a:lstStyle/>
          <a:p>
            <a:r>
              <a:rPr lang="en-GB" sz="2500" dirty="0"/>
              <a:t>A HISTORICAL PERIOD</a:t>
            </a:r>
          </a:p>
        </p:txBody>
      </p:sp>
      <p:pic>
        <p:nvPicPr>
          <p:cNvPr id="4" name="Picture 3">
            <a:extLst>
              <a:ext uri="{FF2B5EF4-FFF2-40B4-BE49-F238E27FC236}">
                <a16:creationId xmlns:a16="http://schemas.microsoft.com/office/drawing/2014/main" id="{4F5F39B5-C344-5666-F52F-3D5C953EA764}"/>
              </a:ext>
            </a:extLst>
          </p:cNvPr>
          <p:cNvPicPr>
            <a:picLocks noChangeAspect="1"/>
          </p:cNvPicPr>
          <p:nvPr/>
        </p:nvPicPr>
        <p:blipFill>
          <a:blip r:embed="rId2"/>
          <a:stretch>
            <a:fillRect/>
          </a:stretch>
        </p:blipFill>
        <p:spPr>
          <a:xfrm>
            <a:off x="1909850" y="226009"/>
            <a:ext cx="8372298" cy="4928315"/>
          </a:xfrm>
          <a:prstGeom prst="rect">
            <a:avLst/>
          </a:prstGeom>
        </p:spPr>
      </p:pic>
      <p:sp>
        <p:nvSpPr>
          <p:cNvPr id="6" name="TextBox 5">
            <a:extLst>
              <a:ext uri="{FF2B5EF4-FFF2-40B4-BE49-F238E27FC236}">
                <a16:creationId xmlns:a16="http://schemas.microsoft.com/office/drawing/2014/main" id="{73B7E2C5-8639-952F-EEEC-AF807B8B13FF}"/>
              </a:ext>
            </a:extLst>
          </p:cNvPr>
          <p:cNvSpPr txBox="1"/>
          <p:nvPr/>
        </p:nvSpPr>
        <p:spPr>
          <a:xfrm>
            <a:off x="4114800" y="5225147"/>
            <a:ext cx="4619625" cy="523220"/>
          </a:xfrm>
          <a:prstGeom prst="rect">
            <a:avLst/>
          </a:prstGeom>
          <a:noFill/>
        </p:spPr>
        <p:txBody>
          <a:bodyPr wrap="square">
            <a:spAutoFit/>
          </a:bodyPr>
          <a:lstStyle/>
          <a:p>
            <a:pPr>
              <a:spcBef>
                <a:spcPts val="1200"/>
              </a:spcBef>
            </a:pPr>
            <a:r>
              <a:rPr lang="en-GB" sz="1400" kern="150" dirty="0">
                <a:effectLst/>
                <a:latin typeface="Times New Roman" panose="02020603050405020304" pitchFamily="18" charset="0"/>
                <a:ea typeface="Times New Roman" panose="02020603050405020304" pitchFamily="18" charset="0"/>
                <a:cs typeface="Mangal" panose="02040503050203030202" pitchFamily="18" charset="0"/>
              </a:rPr>
              <a:t>Photo: Palace Square 1820 by </a:t>
            </a:r>
            <a:r>
              <a:rPr lang="en-GB" sz="1400" kern="1800" dirty="0">
                <a:effectLst/>
                <a:latin typeface="Times New Roman" panose="02020603050405020304" pitchFamily="18" charset="0"/>
                <a:ea typeface="Times New Roman" panose="02020603050405020304" pitchFamily="18" charset="0"/>
                <a:cs typeface="Mangal" panose="02040503050203030202" pitchFamily="18" charset="0"/>
              </a:rPr>
              <a:t>Charles Frederick </a:t>
            </a:r>
            <a:r>
              <a:rPr lang="en-GB" sz="1400" kern="1800" dirty="0" err="1">
                <a:effectLst/>
                <a:latin typeface="Times New Roman" panose="02020603050405020304" pitchFamily="18" charset="0"/>
                <a:ea typeface="Times New Roman" panose="02020603050405020304" pitchFamily="18" charset="0"/>
                <a:cs typeface="Mangal" panose="02040503050203030202" pitchFamily="18" charset="0"/>
              </a:rPr>
              <a:t>Brocktorff</a:t>
            </a:r>
            <a:endParaRPr lang="en-GB" sz="1400" kern="150" dirty="0">
              <a:effectLst/>
              <a:latin typeface="Calibri Light" panose="020F0302020204030204" pitchFamily="34" charset="0"/>
              <a:ea typeface="Times New Roman" panose="02020603050405020304" pitchFamily="18" charset="0"/>
              <a:cs typeface="Mangal" panose="02040503050203030202" pitchFamily="18" charset="0"/>
            </a:endParaRPr>
          </a:p>
          <a:p>
            <a:r>
              <a:rPr lang="en-GB" sz="1400" kern="150" dirty="0">
                <a:effectLst/>
                <a:latin typeface="Times New Roman" panose="02020603050405020304" pitchFamily="18" charset="0"/>
                <a:ea typeface="SimSun" panose="02010600030101010101" pitchFamily="2" charset="-122"/>
                <a:cs typeface="Lucida Sans" panose="020B0602040502020204" pitchFamily="34" charset="0"/>
              </a:rPr>
              <a:t> </a:t>
            </a:r>
          </a:p>
        </p:txBody>
      </p:sp>
    </p:spTree>
    <p:extLst>
      <p:ext uri="{BB962C8B-B14F-4D97-AF65-F5344CB8AC3E}">
        <p14:creationId xmlns:p14="http://schemas.microsoft.com/office/powerpoint/2010/main" val="359559024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394</TotalTime>
  <Words>1024</Words>
  <Application>Microsoft Office PowerPoint</Application>
  <PresentationFormat>Widescreen</PresentationFormat>
  <Paragraphs>127</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 Light</vt:lpstr>
      <vt:lpstr>Impact</vt:lpstr>
      <vt:lpstr>Tahoma</vt:lpstr>
      <vt:lpstr>Times New Roman</vt:lpstr>
      <vt:lpstr>Main Event</vt:lpstr>
      <vt:lpstr>PowerPoint Presentation</vt:lpstr>
      <vt:lpstr>PowerPoint Presentation</vt:lpstr>
      <vt:lpstr>PowerPoint Presentation</vt:lpstr>
      <vt:lpstr>PowerPoint Presentation</vt:lpstr>
      <vt:lpstr>PowerPoint Presentation</vt:lpstr>
      <vt:lpstr>PowerPoint Presentation</vt:lpstr>
      <vt:lpstr>A. Take the cross to the Heritage Museum     where it probably belongs B. LEAVE IT ON THE FLOOR AND DO NOTHING C. TAKE THE CROSS, SELL IT AND GIVE THE MONEY TO  CHARITY D. YOUR CHOICE…   </vt:lpstr>
      <vt:lpstr>PowerPoint Presentation</vt:lpstr>
      <vt:lpstr>PowerPoint Presentation</vt:lpstr>
      <vt:lpstr>PowerPoint Presentation</vt:lpstr>
      <vt:lpstr>PowerPoint Presentation</vt:lpstr>
      <vt:lpstr>PowerPoint Presentation</vt:lpstr>
      <vt:lpstr>Conversation taking place at the Carnival Ball, Valetta, 1902:   Lady 1:  “As I was getting here, driving on the omnibus, a young lady was sitting next to me. At first I didn’t recognize her, as she was wearing a ghonnella. I mean, it took up so much space, it was really impractical and made it almost impossible to sit next to her, not to mention that it covered her entire face. Tell me, who doesn’t want others to see their face these days so they hide behind ghonnella? Lady 2:  “Yes, I agree. Oh, totally unrelated to that, I hope they won’t serve Kinnie with pineapple and ice-cream today. I strongly dislike the combination, as it disagrees with my indigestion.” Lady 3:  “Shhh, look who’s at the brown door! It must be Lord Byron, I heard he’s leaving Malta soon and wants to read his latest poem Farewell to Malta to us tonight. Isn’t that exciting, I heard he’s quite a charmer on top of being a great poet. </vt:lpstr>
      <vt:lpstr>PowerPoint Presentation</vt:lpstr>
      <vt:lpstr>PowerPoint Presentation</vt:lpstr>
      <vt:lpstr>PowerPoint Presentation</vt:lpstr>
      <vt:lpstr>PowerPoint Presentation</vt:lpstr>
      <vt:lpstr>PowerPoint Presentation</vt:lpstr>
      <vt:lpstr>PowerPoint Presentation</vt:lpstr>
      <vt:lpstr>FACT / OPINION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Mysterious doors</dc:title>
  <dc:creator>Eva Bogdanovic</dc:creator>
  <cp:lastModifiedBy>Eva Bogdanovic</cp:lastModifiedBy>
  <cp:revision>12</cp:revision>
  <dcterms:created xsi:type="dcterms:W3CDTF">2022-09-03T16:24:23Z</dcterms:created>
  <dcterms:modified xsi:type="dcterms:W3CDTF">2022-09-25T11:39:57Z</dcterms:modified>
</cp:coreProperties>
</file>